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2.xml" ContentType="application/vnd.openxmlformats-officedocument.theme+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16" r:id="rId4"/>
    <p:sldMasterId id="2147483850" r:id="rId5"/>
    <p:sldMasterId id="2147483660" r:id="rId6"/>
  </p:sldMasterIdLst>
  <p:notesMasterIdLst>
    <p:notesMasterId r:id="rId21"/>
  </p:notesMasterIdLst>
  <p:sldIdLst>
    <p:sldId id="2076138216" r:id="rId7"/>
    <p:sldId id="2085" r:id="rId8"/>
    <p:sldId id="2058" r:id="rId9"/>
    <p:sldId id="1950" r:id="rId10"/>
    <p:sldId id="2086" r:id="rId11"/>
    <p:sldId id="2051" r:id="rId12"/>
    <p:sldId id="2090" r:id="rId13"/>
    <p:sldId id="1997" r:id="rId14"/>
    <p:sldId id="1998" r:id="rId15"/>
    <p:sldId id="2091" r:id="rId16"/>
    <p:sldId id="2092" r:id="rId17"/>
    <p:sldId id="2019" r:id="rId18"/>
    <p:sldId id="2021" r:id="rId19"/>
    <p:sldId id="205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9" autoAdjust="0"/>
    <p:restoredTop sz="94660"/>
  </p:normalViewPr>
  <p:slideViewPr>
    <p:cSldViewPr snapToGrid="0">
      <p:cViewPr varScale="1">
        <p:scale>
          <a:sx n="65" d="100"/>
          <a:sy n="65" d="100"/>
        </p:scale>
        <p:origin x="48" y="1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 Descamp (CLEARWATER GROUP LLC)" userId="5ec9b45e-09f7-4acb-ae45-95f738816775" providerId="ADAL" clId="{1561E419-7E06-497C-896F-1212C24C2FCD}"/>
    <pc:docChg chg="undo custSel addSld delSld modSld addMainMaster">
      <pc:chgData name="Julie Descamp (CLEARWATER GROUP LLC)" userId="5ec9b45e-09f7-4acb-ae45-95f738816775" providerId="ADAL" clId="{1561E419-7E06-497C-896F-1212C24C2FCD}" dt="2020-07-22T19:26:52.778" v="6" actId="47"/>
      <pc:docMkLst>
        <pc:docMk/>
      </pc:docMkLst>
      <pc:sldChg chg="del">
        <pc:chgData name="Julie Descamp (CLEARWATER GROUP LLC)" userId="5ec9b45e-09f7-4acb-ae45-95f738816775" providerId="ADAL" clId="{1561E419-7E06-497C-896F-1212C24C2FCD}" dt="2020-07-22T19:26:52.778" v="6" actId="47"/>
        <pc:sldMkLst>
          <pc:docMk/>
          <pc:sldMk cId="305768716" sldId="2225"/>
        </pc:sldMkLst>
      </pc:sldChg>
      <pc:sldChg chg="modSp add mod">
        <pc:chgData name="Julie Descamp (CLEARWATER GROUP LLC)" userId="5ec9b45e-09f7-4acb-ae45-95f738816775" providerId="ADAL" clId="{1561E419-7E06-497C-896F-1212C24C2FCD}" dt="2020-07-22T19:26:45.393" v="5" actId="6549"/>
        <pc:sldMkLst>
          <pc:docMk/>
          <pc:sldMk cId="633729110" sldId="2076138216"/>
        </pc:sldMkLst>
        <pc:spChg chg="mod">
          <ac:chgData name="Julie Descamp (CLEARWATER GROUP LLC)" userId="5ec9b45e-09f7-4acb-ae45-95f738816775" providerId="ADAL" clId="{1561E419-7E06-497C-896F-1212C24C2FCD}" dt="2020-07-22T19:26:20.285" v="2" actId="20577"/>
          <ac:spMkLst>
            <pc:docMk/>
            <pc:sldMk cId="633729110" sldId="2076138216"/>
            <ac:spMk id="2" creationId="{00000000-0000-0000-0000-000000000000}"/>
          </ac:spMkLst>
        </pc:spChg>
        <pc:spChg chg="mod">
          <ac:chgData name="Julie Descamp (CLEARWATER GROUP LLC)" userId="5ec9b45e-09f7-4acb-ae45-95f738816775" providerId="ADAL" clId="{1561E419-7E06-497C-896F-1212C24C2FCD}" dt="2020-07-22T19:26:45.393" v="5" actId="6549"/>
          <ac:spMkLst>
            <pc:docMk/>
            <pc:sldMk cId="633729110" sldId="2076138216"/>
            <ac:spMk id="3" creationId="{A844FFA6-9262-4C36-A78A-C4C5EF77C6FE}"/>
          </ac:spMkLst>
        </pc:spChg>
      </pc:sldChg>
      <pc:sldMasterChg chg="add addSldLayout">
        <pc:chgData name="Julie Descamp (CLEARWATER GROUP LLC)" userId="5ec9b45e-09f7-4acb-ae45-95f738816775" providerId="ADAL" clId="{1561E419-7E06-497C-896F-1212C24C2FCD}" dt="2020-07-22T19:26:09.395" v="0" actId="22"/>
        <pc:sldMasterMkLst>
          <pc:docMk/>
          <pc:sldMasterMk cId="87487412" sldId="2147483660"/>
        </pc:sldMasterMkLst>
        <pc:sldLayoutChg chg="add">
          <pc:chgData name="Julie Descamp (CLEARWATER GROUP LLC)" userId="5ec9b45e-09f7-4acb-ae45-95f738816775" providerId="ADAL" clId="{1561E419-7E06-497C-896F-1212C24C2FCD}" dt="2020-07-22T19:26:09.395" v="0" actId="22"/>
          <pc:sldLayoutMkLst>
            <pc:docMk/>
            <pc:sldMasterMk cId="87487412" sldId="2147483660"/>
            <pc:sldLayoutMk cId="4094627309" sldId="2147483671"/>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2926626160" sldId="2147483672"/>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4032333795" sldId="2147483673"/>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3554139112" sldId="2147483674"/>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278894218" sldId="2147483675"/>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16899507" sldId="2147483676"/>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401457525" sldId="2147483677"/>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2116158106" sldId="2147483678"/>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4077211997" sldId="2147483679"/>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4108482333" sldId="2147483680"/>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540683807" sldId="2147483681"/>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321934608" sldId="2147483682"/>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2867514222" sldId="2147483683"/>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3958490184" sldId="2147483684"/>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601572836" sldId="2147483685"/>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3356955728" sldId="2147483686"/>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3363638931" sldId="2147483687"/>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2016179906" sldId="2147483688"/>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2863709060" sldId="2147483689"/>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294904762" sldId="2147483690"/>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323237206" sldId="2147483691"/>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510008915" sldId="2147483692"/>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3974264315" sldId="2147483693"/>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269724954" sldId="2147483694"/>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756559274" sldId="2147483696"/>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3091604451" sldId="2147483697"/>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2799975977" sldId="2147483698"/>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429293935" sldId="2147483699"/>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791780039" sldId="2147483700"/>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2172933227" sldId="2147483701"/>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3386269191" sldId="2147483702"/>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2624611229" sldId="2147483703"/>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3673328118" sldId="2147485518"/>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2566174507" sldId="2147485519"/>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622920375" sldId="2147485520"/>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2782392134" sldId="2147485521"/>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324866462" sldId="2147485522"/>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4233305935" sldId="2147485523"/>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511165474" sldId="2147485524"/>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95454277" sldId="2147485525"/>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949234042" sldId="2147485526"/>
          </pc:sldLayoutMkLst>
        </pc:sldLayoutChg>
        <pc:sldLayoutChg chg="add">
          <pc:chgData name="Julie Descamp (CLEARWATER GROUP LLC)" userId="5ec9b45e-09f7-4acb-ae45-95f738816775" providerId="ADAL" clId="{1561E419-7E06-497C-896F-1212C24C2FCD}" dt="2020-07-22T19:26:09.395" v="0" actId="22"/>
          <pc:sldLayoutMkLst>
            <pc:docMk/>
            <pc:sldMasterMk cId="87487412" sldId="2147483660"/>
            <pc:sldLayoutMk cId="1386133776" sldId="2147485527"/>
          </pc:sldLayoutMkLst>
        </pc:sldLayoutChg>
      </pc:sldMasterChg>
      <pc:sldMasterChg chg="delSldLayout">
        <pc:chgData name="Julie Descamp (CLEARWATER GROUP LLC)" userId="5ec9b45e-09f7-4acb-ae45-95f738816775" providerId="ADAL" clId="{1561E419-7E06-497C-896F-1212C24C2FCD}" dt="2020-07-22T19:26:52.778" v="6" actId="47"/>
        <pc:sldMasterMkLst>
          <pc:docMk/>
          <pc:sldMasterMk cId="662980139" sldId="2147484016"/>
        </pc:sldMasterMkLst>
        <pc:sldLayoutChg chg="del">
          <pc:chgData name="Julie Descamp (CLEARWATER GROUP LLC)" userId="5ec9b45e-09f7-4acb-ae45-95f738816775" providerId="ADAL" clId="{1561E419-7E06-497C-896F-1212C24C2FCD}" dt="2020-07-22T19:26:52.778" v="6" actId="47"/>
          <pc:sldLayoutMkLst>
            <pc:docMk/>
            <pc:sldMasterMk cId="662980139" sldId="2147484016"/>
            <pc:sldLayoutMk cId="3924328497" sldId="2147484049"/>
          </pc:sldLayoutMkLst>
        </pc:sldLayoutChg>
      </pc:sldMasterChg>
    </pc:docChg>
  </pc:docChgLst>
  <pc:docChgLst>
    <pc:chgData name="Julie Descamp" userId="5ec9b45e-09f7-4acb-ae45-95f738816775" providerId="ADAL" clId="{62340548-215F-4348-A744-DA06C1DFA460}"/>
    <pc:docChg chg="undo custSel addSld delSld modSld">
      <pc:chgData name="Julie Descamp" userId="5ec9b45e-09f7-4acb-ae45-95f738816775" providerId="ADAL" clId="{62340548-215F-4348-A744-DA06C1DFA460}" dt="2020-08-18T18:47:02.207" v="2" actId="2696"/>
      <pc:docMkLst>
        <pc:docMk/>
      </pc:docMkLst>
      <pc:sldChg chg="modSp add del mod">
        <pc:chgData name="Julie Descamp" userId="5ec9b45e-09f7-4acb-ae45-95f738816775" providerId="ADAL" clId="{62340548-215F-4348-A744-DA06C1DFA460}" dt="2020-08-18T18:47:02.207" v="2" actId="2696"/>
        <pc:sldMkLst>
          <pc:docMk/>
          <pc:sldMk cId="3507138990" sldId="1997"/>
        </pc:sldMkLst>
        <pc:spChg chg="mod">
          <ac:chgData name="Julie Descamp" userId="5ec9b45e-09f7-4acb-ae45-95f738816775" providerId="ADAL" clId="{62340548-215F-4348-A744-DA06C1DFA460}" dt="2020-08-18T18:46:49.487" v="0" actId="108"/>
          <ac:spMkLst>
            <pc:docMk/>
            <pc:sldMk cId="3507138990" sldId="1997"/>
            <ac:spMk id="5" creationId="{F4C1AE7E-4568-4C33-B5B3-5C2C0F9C23BB}"/>
          </ac:spMkLst>
        </pc:spChg>
      </pc:sldChg>
      <pc:sldMasterChg chg="addSldLayout delSldLayout">
        <pc:chgData name="Julie Descamp" userId="5ec9b45e-09f7-4acb-ae45-95f738816775" providerId="ADAL" clId="{62340548-215F-4348-A744-DA06C1DFA460}" dt="2020-08-18T18:47:02.207" v="2" actId="2696"/>
        <pc:sldMasterMkLst>
          <pc:docMk/>
          <pc:sldMasterMk cId="662980139" sldId="2147484016"/>
        </pc:sldMasterMkLst>
        <pc:sldLayoutChg chg="add del">
          <pc:chgData name="Julie Descamp" userId="5ec9b45e-09f7-4acb-ae45-95f738816775" providerId="ADAL" clId="{62340548-215F-4348-A744-DA06C1DFA460}" dt="2020-08-18T18:47:02.207" v="2" actId="2696"/>
          <pc:sldLayoutMkLst>
            <pc:docMk/>
            <pc:sldMasterMk cId="662980139" sldId="2147484016"/>
            <pc:sldLayoutMk cId="1068610769" sldId="2147484063"/>
          </pc:sldLayoutMkLst>
        </pc:sldLayoutChg>
      </pc:sldMasterChg>
    </pc:docChg>
  </pc:docChgLst>
</pc:chgInfo>
</file>

<file path=ppt/media/image10.jpeg>
</file>

<file path=ppt/media/image11.jpeg>
</file>

<file path=ppt/media/image12.jpeg>
</file>

<file path=ppt/media/image13.jpeg>
</file>

<file path=ppt/media/image14.png>
</file>

<file path=ppt/media/image15.pn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png>
</file>

<file path=ppt/media/image26.png>
</file>

<file path=ppt/media/image27.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42DB90-517C-4419-8BD9-A8C18F4E54FA}" type="datetimeFigureOut">
              <a:rPr lang="en-US" smtClean="0"/>
              <a:t>8/18/2020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155644-906D-4C18-97DE-0A6C2937C03E}" type="slidenum">
              <a:rPr lang="en-US" smtClean="0"/>
              <a:t>‹#›</a:t>
            </a:fld>
            <a:endParaRPr lang="en-US"/>
          </a:p>
        </p:txBody>
      </p:sp>
    </p:spTree>
    <p:extLst>
      <p:ext uri="{BB962C8B-B14F-4D97-AF65-F5344CB8AC3E}">
        <p14:creationId xmlns:p14="http://schemas.microsoft.com/office/powerpoint/2010/main" val="30274441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cs.microsoft.com/en-us/learn/modules/identity-secure-custom-api/2-secure-api-microsoft-identity"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docs.microsoft.com/en-us/azure/active-directory/develop/active-directory-graph-api-quickstart"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s://msdn.microsoft.com/Library/Azure/Ad/Graph/api/api-catalog"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8/18/2020 11:43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27376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https://docs.microsoft.com/en-us/learn/modules/identity-secure-custom-api/2-secure-api-microsoft-identity</a:t>
            </a:r>
            <a:endParaRPr lang="en-US"/>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Many solutions involve creating web APIs to expose functionality to different clients and consumers. Developers can secure these APIs using Microsoft identity to ensure only approved apps can access the web APIs provided they've been granted the necessary permissions.</a:t>
            </a:r>
          </a:p>
          <a:p>
            <a:endParaRPr lang="en-US" sz="1200" b="0" i="0" kern="1200">
              <a:solidFill>
                <a:schemeClr val="tx1"/>
              </a:solidFill>
              <a:effectLst/>
              <a:latin typeface="+mn-lt"/>
              <a:ea typeface="+mn-ea"/>
              <a:cs typeface="+mn-cs"/>
            </a:endParaRPr>
          </a:p>
          <a:p>
            <a:r>
              <a:rPr lang="en-US" sz="1200" b="0" i="0" kern="1200">
                <a:solidFill>
                  <a:schemeClr val="tx1"/>
                </a:solidFill>
                <a:effectLst/>
                <a:latin typeface="+mn-lt"/>
                <a:ea typeface="+mn-ea"/>
                <a:cs typeface="+mn-cs"/>
              </a:rPr>
              <a:t>Once an API has been secured with Microsoft identity, you can enable users and apps to authenticate and access the web APIs though many different types of applications including desktop, mobile, web, and services or daemons. The Microsoft identity platform is a great solution for securing APIs especially when your users and their data are secured with Microsoft identity.</a:t>
            </a:r>
          </a:p>
          <a:p>
            <a:r>
              <a:rPr lang="en-US" sz="1200" b="0" i="0" kern="1200">
                <a:solidFill>
                  <a:schemeClr val="tx1"/>
                </a:solidFill>
                <a:effectLst/>
                <a:latin typeface="+mn-lt"/>
                <a:ea typeface="+mn-ea"/>
                <a:cs typeface="+mn-cs"/>
              </a:rPr>
              <a:t>For example, consider the scenario where a company in Office 365 sells categories of products to their customers. Your inventory management system needs to allow certain employees read-only access to products while others can create, edit, and discontinue products. The inventory management system can be developed to leverage multiple APIs, from custom APIs to manage the product inventory to Microsoft Graph to look up different employees.</a:t>
            </a:r>
          </a:p>
          <a:p>
            <a:endParaRPr lang="en-US"/>
          </a:p>
          <a:p>
            <a:endParaRPr lang="en-US"/>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8/18/2020 11:43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758604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Explain Call Microsoft API. </a:t>
            </a:r>
          </a:p>
          <a:p>
            <a:endParaRPr lang="en-US"/>
          </a:p>
          <a:p>
            <a:pPr marL="0" marR="0" lvl="0" indent="0" algn="l" defTabSz="914367" rtl="0" eaLnBrk="1" fontAlgn="auto" latinLnBrk="0" hangingPunct="1">
              <a:lnSpc>
                <a:spcPct val="90000"/>
              </a:lnSpc>
              <a:spcBef>
                <a:spcPts val="0"/>
              </a:spcBef>
              <a:spcAft>
                <a:spcPts val="333"/>
              </a:spcAft>
              <a:buClrTx/>
              <a:buSzTx/>
              <a:buFontTx/>
              <a:buNone/>
              <a:tabLst/>
              <a:defRPr/>
            </a:pPr>
            <a:r>
              <a:rPr lang="en-US" sz="882" kern="1200">
                <a:solidFill>
                  <a:schemeClr val="tx1"/>
                </a:solidFill>
                <a:effectLst/>
                <a:latin typeface="Segoe UI Light" pitchFamily="34" charset="0"/>
                <a:ea typeface="+mn-ea"/>
                <a:cs typeface="+mn-cs"/>
              </a:rPr>
              <a:t>Review the Azure Active Directory Graph API to become comfortable with the </a:t>
            </a:r>
            <a:r>
              <a:rPr lang="en-US" sz="882" u="sng" kern="1200">
                <a:solidFill>
                  <a:schemeClr val="tx1"/>
                </a:solidFill>
                <a:effectLst/>
                <a:latin typeface="Segoe UI Light" pitchFamily="34" charset="0"/>
                <a:ea typeface="+mn-ea"/>
                <a:cs typeface="+mn-cs"/>
                <a:hlinkClick r:id="rId3"/>
              </a:rPr>
              <a:t>Azure AD Graph API quickstart guide</a:t>
            </a:r>
            <a:r>
              <a:rPr lang="en-US" sz="882" kern="1200">
                <a:solidFill>
                  <a:schemeClr val="tx1"/>
                </a:solidFill>
                <a:effectLst/>
                <a:latin typeface="Segoe UI Light" pitchFamily="34" charset="0"/>
                <a:ea typeface="+mn-ea"/>
                <a:cs typeface="+mn-cs"/>
              </a:rPr>
              <a:t>, or view the </a:t>
            </a:r>
            <a:r>
              <a:rPr lang="en-US" sz="882" u="sng" kern="1200">
                <a:solidFill>
                  <a:schemeClr val="tx1"/>
                </a:solidFill>
                <a:effectLst/>
                <a:latin typeface="Segoe UI Light" pitchFamily="34" charset="0"/>
                <a:ea typeface="+mn-ea"/>
                <a:cs typeface="+mn-cs"/>
                <a:hlinkClick r:id="rId4"/>
              </a:rPr>
              <a:t>interactive Azure AD Graph API reference documentation</a:t>
            </a:r>
            <a:r>
              <a:rPr lang="en-US" sz="882" kern="1200">
                <a:solidFill>
                  <a:schemeClr val="tx1"/>
                </a:solidFill>
                <a:effectLst/>
                <a:latin typeface="Segoe UI Light" pitchFamily="34" charset="0"/>
                <a:ea typeface="+mn-ea"/>
                <a:cs typeface="+mn-cs"/>
              </a:rPr>
              <a:t>.</a:t>
            </a:r>
          </a:p>
          <a:p>
            <a:endParaRPr lang="en-US" sz="2800" kern="1200" spc="0" baseline="0">
              <a:gradFill>
                <a:gsLst>
                  <a:gs pos="1250">
                    <a:schemeClr val="tx1"/>
                  </a:gs>
                  <a:gs pos="100000">
                    <a:schemeClr val="tx1"/>
                  </a:gs>
                </a:gsLst>
                <a:lin ang="5400000" scaled="0"/>
              </a:gradFill>
              <a:latin typeface="+mn-lt"/>
              <a:ea typeface="+mn-ea"/>
              <a:cs typeface="Segoe UI Semilight" panose="020B0402040204020203" pitchFamily="34" charset="0"/>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8/18/2020 11:43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011764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aseline="0"/>
              <a:t>Demo Resources Found Here:  https://microsoft.sharepoint.com/:w:/t/MOCtoBaselineevents/EUuh8--P6QhCo5oAFmHoa6wBKK-0Kv3xv1oUuZ8C-2a-jg?e=BCThlK</a:t>
            </a:r>
          </a:p>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8/18/2020 11:43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2306617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atin typeface="+mn-lt"/>
              </a:rPr>
              <a:t>The Microsoft Identity platform (v. 2.0) endpoint supports authentication for a variety of modern app architectures, all of them based on industry-standard protocols OAuth 2.0 or OpenID Connect.</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8/18/2020 11:43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35354031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8/18/2020 11:43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32179568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8/18/2020 11:43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31695932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baseline="0"/>
              <a:t>Demo Resources Found Here:  https://microsoft.sharepoint.com/:w:/t/MOCtoBaselineevents/EbgnPm8Toz1FgNelsQcnlSEBD0hc9hjlfmRXf2QXgfPMNQ?e=r4Kk1Z</a:t>
            </a:r>
          </a:p>
          <a:p>
            <a:pPr marL="0" indent="0">
              <a:buFontTx/>
              <a:buNone/>
            </a:pPr>
            <a:endParaRPr lang="en-US" baseline="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8/18/2020 11:43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26949421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367" rtl="0" eaLnBrk="1" fontAlgn="auto" latinLnBrk="0" hangingPunct="1">
              <a:lnSpc>
                <a:spcPct val="90000"/>
              </a:lnSpc>
              <a:spcBef>
                <a:spcPts val="0"/>
              </a:spcBef>
              <a:spcAft>
                <a:spcPts val="333"/>
              </a:spcAft>
              <a:buClrTx/>
              <a:buSzTx/>
              <a:buFont typeface="Arial" panose="020B0604020202020204" pitchFamily="34" charset="0"/>
              <a:buChar char="•"/>
              <a:tabLst/>
              <a:defRPr/>
            </a:pPr>
            <a:r>
              <a:rPr lang="en-US" sz="1200" b="0" i="0" kern="1200">
                <a:solidFill>
                  <a:schemeClr val="tx1"/>
                </a:solidFill>
                <a:effectLst/>
                <a:latin typeface="+mn-lt"/>
                <a:ea typeface="+mn-ea"/>
                <a:cs typeface="+mn-cs"/>
              </a:rPr>
              <a:t>OAuth 2.0 is a method through which a third-party app can access web-hosted resources on behalf of a user. </a:t>
            </a:r>
          </a:p>
          <a:p>
            <a:pPr marL="171450" marR="0" lvl="0" indent="-171450" algn="l" defTabSz="914367" rtl="0" eaLnBrk="1" fontAlgn="auto" latinLnBrk="0" hangingPunct="1">
              <a:lnSpc>
                <a:spcPct val="90000"/>
              </a:lnSpc>
              <a:spcBef>
                <a:spcPts val="0"/>
              </a:spcBef>
              <a:spcAft>
                <a:spcPts val="333"/>
              </a:spcAft>
              <a:buClrTx/>
              <a:buSzTx/>
              <a:buFont typeface="Arial" panose="020B0604020202020204" pitchFamily="34" charset="0"/>
              <a:buChar char="•"/>
              <a:tabLst/>
              <a:defRPr/>
            </a:pPr>
            <a:r>
              <a:rPr lang="en-US" sz="1200" b="0" i="0" kern="1200">
                <a:solidFill>
                  <a:schemeClr val="tx1"/>
                </a:solidFill>
                <a:effectLst/>
                <a:latin typeface="+mn-lt"/>
                <a:ea typeface="+mn-ea"/>
                <a:cs typeface="+mn-cs"/>
              </a:rPr>
              <a:t>By defining permissions, resources like Microsoft Graph or other Microsoft and third-party resources, have fine-grained control over their data and how API functionality is exposed. A third-party app can request these permissions from users and administrators, who must approve the request before the app can access data or act on a user's behalf</a:t>
            </a:r>
          </a:p>
          <a:p>
            <a:pPr marL="171450" marR="0" lvl="0" indent="-171450" algn="l" defTabSz="914367" rtl="0" eaLnBrk="1" fontAlgn="auto" latinLnBrk="0" hangingPunct="1">
              <a:lnSpc>
                <a:spcPct val="90000"/>
              </a:lnSpc>
              <a:spcBef>
                <a:spcPts val="0"/>
              </a:spcBef>
              <a:spcAft>
                <a:spcPts val="333"/>
              </a:spcAft>
              <a:buClrTx/>
              <a:buSzTx/>
              <a:buFont typeface="Arial" panose="020B0604020202020204" pitchFamily="34" charset="0"/>
              <a:buChar char="•"/>
              <a:tabLst/>
              <a:defRPr/>
            </a:pPr>
            <a:r>
              <a:rPr lang="en-US" sz="1200" b="0" i="0" kern="1200">
                <a:solidFill>
                  <a:schemeClr val="tx1"/>
                </a:solidFill>
                <a:effectLst/>
                <a:latin typeface="+mn-lt"/>
                <a:ea typeface="+mn-ea"/>
                <a:cs typeface="+mn-cs"/>
              </a:rPr>
              <a:t>In OAuth 2.0, these types of permissions are called </a:t>
            </a:r>
            <a:r>
              <a:rPr lang="en-US" sz="1200" b="0" i="1" kern="1200">
                <a:solidFill>
                  <a:schemeClr val="tx1"/>
                </a:solidFill>
                <a:effectLst/>
                <a:latin typeface="+mn-lt"/>
                <a:ea typeface="+mn-ea"/>
                <a:cs typeface="+mn-cs"/>
              </a:rPr>
              <a:t>scopes</a:t>
            </a:r>
            <a:r>
              <a:rPr lang="en-US" sz="1200" b="0" i="0" kern="1200">
                <a:solidFill>
                  <a:schemeClr val="tx1"/>
                </a:solidFill>
                <a:effectLst/>
                <a:latin typeface="+mn-lt"/>
                <a:ea typeface="+mn-ea"/>
                <a:cs typeface="+mn-cs"/>
              </a:rPr>
              <a:t>. They are also often referred to as </a:t>
            </a:r>
            <a:r>
              <a:rPr lang="en-US" sz="1200" b="0" i="1" kern="1200">
                <a:solidFill>
                  <a:schemeClr val="tx1"/>
                </a:solidFill>
                <a:effectLst/>
                <a:latin typeface="+mn-lt"/>
                <a:ea typeface="+mn-ea"/>
                <a:cs typeface="+mn-cs"/>
              </a:rPr>
              <a:t>permissions</a:t>
            </a:r>
            <a:r>
              <a:rPr lang="en-US" sz="1200" b="0" i="0" kern="1200">
                <a:solidFill>
                  <a:schemeClr val="tx1"/>
                </a:solidFill>
                <a:effectLst/>
                <a:latin typeface="+mn-lt"/>
                <a:ea typeface="+mn-ea"/>
                <a:cs typeface="+mn-cs"/>
              </a:rPr>
              <a:t>. A permission is represented in the Microsoft identity platform as a string value, like </a:t>
            </a:r>
            <a:r>
              <a:rPr lang="en-US" sz="1200" b="0" i="0" kern="1200" err="1">
                <a:solidFill>
                  <a:schemeClr val="tx1"/>
                </a:solidFill>
                <a:effectLst/>
                <a:latin typeface="+mn-lt"/>
                <a:ea typeface="+mn-ea"/>
                <a:cs typeface="+mn-cs"/>
              </a:rPr>
              <a:t>Calendars.ReadWrite</a:t>
            </a:r>
            <a:endParaRPr lang="en-US" sz="1200" b="0" i="0" kern="1200">
              <a:solidFill>
                <a:schemeClr val="tx1"/>
              </a:solidFill>
              <a:effectLst/>
              <a:latin typeface="+mn-lt"/>
              <a:ea typeface="+mn-ea"/>
              <a:cs typeface="+mn-cs"/>
            </a:endParaRPr>
          </a:p>
          <a:p>
            <a:pPr marL="171450" indent="-171450">
              <a:buFont typeface="Arial" panose="020B0604020202020204" pitchFamily="34" charset="0"/>
              <a:buChar char="•"/>
            </a:pPr>
            <a:r>
              <a:rPr lang="en-US" sz="1200" b="1" i="0" kern="1200">
                <a:solidFill>
                  <a:schemeClr val="tx1"/>
                </a:solidFill>
                <a:effectLst/>
                <a:latin typeface="+mn-lt"/>
                <a:ea typeface="+mn-ea"/>
                <a:cs typeface="+mn-cs"/>
              </a:rPr>
              <a:t>Delegated permissions</a:t>
            </a:r>
            <a:r>
              <a:rPr lang="en-US" sz="1200" b="0" i="0" kern="1200">
                <a:solidFill>
                  <a:schemeClr val="tx1"/>
                </a:solidFill>
                <a:effectLst/>
                <a:latin typeface="+mn-lt"/>
                <a:ea typeface="+mn-ea"/>
                <a:cs typeface="+mn-cs"/>
              </a:rPr>
              <a:t> are used by apps that have a signed-in user present. For these apps, either the user or an administrator consents to the permissions that the app requests, and the app is delegated permission to act as the signed-in user when making calls to the target resource. Some delegated permissions can be consented to by non-administrative users, but some higher-privileged permissions require administrator consent.  </a:t>
            </a:r>
            <a:r>
              <a:rPr lang="en-US" sz="1200" b="1" i="0" kern="1200">
                <a:solidFill>
                  <a:schemeClr val="tx1"/>
                </a:solidFill>
                <a:effectLst/>
                <a:latin typeface="+mn-lt"/>
                <a:ea typeface="+mn-ea"/>
                <a:cs typeface="+mn-cs"/>
              </a:rPr>
              <a:t>Application permissions</a:t>
            </a:r>
            <a:r>
              <a:rPr lang="en-US" sz="1200" b="0" i="0" kern="1200">
                <a:solidFill>
                  <a:schemeClr val="tx1"/>
                </a:solidFill>
                <a:effectLst/>
                <a:latin typeface="+mn-lt"/>
                <a:ea typeface="+mn-ea"/>
                <a:cs typeface="+mn-cs"/>
              </a:rPr>
              <a:t> are used by apps that run without a signed-in user present; for example, apps that run as background services or daemons. Application permissions can only be consented by an administrator.</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To request consent for delegated permissions for all users in a tenant, your app can use the admin consent endpoint. s part of this process, an administrator can grant consent for the application to act on behalf of any user in the tenant. If the admin grants consent for the entire tenant, the organization's users won't see a consent page for the application.</a:t>
            </a:r>
          </a:p>
          <a:p>
            <a:pPr marL="171450" indent="-171450">
              <a:buFont typeface="Arial" panose="020B0604020202020204" pitchFamily="34" charset="0"/>
              <a:buChar char="•"/>
            </a:pPr>
            <a:r>
              <a:rPr lang="en-US" sz="1200" b="0" i="0" kern="1200">
                <a:solidFill>
                  <a:schemeClr val="tx1"/>
                </a:solidFill>
                <a:effectLst/>
                <a:latin typeface="+mn-lt"/>
                <a:ea typeface="+mn-ea"/>
                <a:cs typeface="+mn-cs"/>
              </a:rPr>
              <a:t>Some high-privilege permissions in the Microsoft ecosystem can be set to </a:t>
            </a:r>
            <a:r>
              <a:rPr lang="en-US" sz="1200" b="0" i="1" kern="1200">
                <a:solidFill>
                  <a:schemeClr val="tx1"/>
                </a:solidFill>
                <a:effectLst/>
                <a:latin typeface="+mn-lt"/>
                <a:ea typeface="+mn-ea"/>
                <a:cs typeface="+mn-cs"/>
              </a:rPr>
              <a:t>admin-restricted</a:t>
            </a:r>
            <a:r>
              <a:rPr lang="en-US" sz="1200" b="0" i="0" kern="1200">
                <a:solidFill>
                  <a:schemeClr val="tx1"/>
                </a:solidFill>
                <a:effectLst/>
                <a:latin typeface="+mn-lt"/>
                <a:ea typeface="+mn-ea"/>
                <a:cs typeface="+mn-cs"/>
              </a:rPr>
              <a:t>.  (for example, </a:t>
            </a:r>
            <a:r>
              <a:rPr lang="en-US" sz="1200" b="0" i="0" kern="1200" err="1">
                <a:solidFill>
                  <a:schemeClr val="tx1"/>
                </a:solidFill>
                <a:effectLst/>
                <a:latin typeface="+mn-lt"/>
                <a:ea typeface="+mn-ea"/>
                <a:cs typeface="+mn-cs"/>
              </a:rPr>
              <a:t>Directory.ReadWrite.All</a:t>
            </a:r>
            <a:r>
              <a:rPr lang="en-US" sz="1200" b="0" i="0" kern="1200">
                <a:solidFill>
                  <a:schemeClr val="tx1"/>
                </a:solidFill>
                <a:effectLst/>
                <a:latin typeface="+mn-lt"/>
                <a:ea typeface="+mn-ea"/>
                <a:cs typeface="+mn-cs"/>
              </a:rPr>
              <a:t>)  These types of permissions are only used by daemon services and other non-interactive applications that run in the background.</a:t>
            </a:r>
          </a:p>
          <a:p>
            <a:br>
              <a:rPr lang="en-US"/>
            </a:br>
            <a:endParaRPr lang="en-US" sz="1200" b="0" i="0" kern="1200">
              <a:solidFill>
                <a:schemeClr val="tx1"/>
              </a:solidFill>
              <a:effectLst/>
              <a:latin typeface="+mn-lt"/>
              <a:ea typeface="+mn-ea"/>
              <a:cs typeface="+mn-cs"/>
            </a:endParaRPr>
          </a:p>
          <a:p>
            <a:pPr marL="171450" indent="-171450">
              <a:buFont typeface="Arial" panose="020B0604020202020204" pitchFamily="34" charset="0"/>
              <a:buChar char="•"/>
            </a:pPr>
            <a:endParaRPr lang="en-US" sz="1200" b="0" i="0" kern="1200">
              <a:solidFill>
                <a:schemeClr val="tx1"/>
              </a:solidFill>
              <a:effectLst/>
              <a:latin typeface="+mn-lt"/>
              <a:ea typeface="+mn-ea"/>
              <a:cs typeface="+mn-cs"/>
            </a:endParaRPr>
          </a:p>
          <a:p>
            <a:pPr marL="171450" marR="0" lvl="0" indent="-171450" algn="l" defTabSz="914367" rtl="0" eaLnBrk="1" fontAlgn="auto" latinLnBrk="0" hangingPunct="1">
              <a:lnSpc>
                <a:spcPct val="90000"/>
              </a:lnSpc>
              <a:spcBef>
                <a:spcPts val="0"/>
              </a:spcBef>
              <a:spcAft>
                <a:spcPts val="333"/>
              </a:spcAft>
              <a:buClrTx/>
              <a:buSzTx/>
              <a:buFont typeface="Arial" panose="020B0604020202020204" pitchFamily="34" charset="0"/>
              <a:buChar char="•"/>
              <a:tabLst/>
              <a:defRPr/>
            </a:pPr>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8/18/2020 11:43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2809124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6CE63F-9E7F-4C04-9D0D-FCA25A8E9E86}" type="datetime8">
              <a:rPr lang="en-US" smtClean="0"/>
              <a:t>8/18/2020 11:43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19935026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ffectLst/>
              </a:rPr>
              <a:t>Components of the consent prompt:</a:t>
            </a:r>
          </a:p>
          <a:p>
            <a:r>
              <a:rPr lang="en-US">
                <a:effectLst/>
              </a:rPr>
              <a:t>1</a:t>
            </a:r>
          </a:p>
          <a:p>
            <a:r>
              <a:rPr lang="en-US">
                <a:effectLst/>
              </a:rPr>
              <a:t>User identifier</a:t>
            </a:r>
          </a:p>
          <a:p>
            <a:r>
              <a:rPr lang="en-US">
                <a:effectLst/>
              </a:rPr>
              <a:t>This identifier represents the user that the client application is requesting to access protected resources on behalf of.</a:t>
            </a:r>
          </a:p>
          <a:p>
            <a:r>
              <a:rPr lang="en-US">
                <a:effectLst/>
              </a:rPr>
              <a:t>2</a:t>
            </a:r>
          </a:p>
          <a:p>
            <a:r>
              <a:rPr lang="en-US">
                <a:effectLst/>
              </a:rPr>
              <a:t>Title</a:t>
            </a:r>
          </a:p>
          <a:p>
            <a:r>
              <a:rPr lang="en-US">
                <a:effectLst/>
              </a:rPr>
              <a:t>The title changes based on whether the users are going through the user or admin consent flow. In user consent flow, the title will be “Permissions requested,” while in the admin consent flow the title will have an additional line “Accept for your organization.”</a:t>
            </a:r>
          </a:p>
          <a:p>
            <a:r>
              <a:rPr lang="en-US">
                <a:effectLst/>
              </a:rPr>
              <a:t>3</a:t>
            </a:r>
          </a:p>
          <a:p>
            <a:r>
              <a:rPr lang="en-US">
                <a:effectLst/>
              </a:rPr>
              <a:t>App logo</a:t>
            </a:r>
          </a:p>
          <a:p>
            <a:r>
              <a:rPr lang="en-US">
                <a:effectLst/>
              </a:rPr>
              <a:t>This image should help users have a visual cue of whether this app is the app they intended to access. This image is provided by application developers, and the ownership of this image isn't validated.</a:t>
            </a:r>
          </a:p>
          <a:p>
            <a:r>
              <a:rPr lang="en-US">
                <a:effectLst/>
              </a:rPr>
              <a:t>4</a:t>
            </a:r>
          </a:p>
          <a:p>
            <a:r>
              <a:rPr lang="en-US">
                <a:effectLst/>
              </a:rPr>
              <a:t>App name</a:t>
            </a:r>
          </a:p>
          <a:p>
            <a:r>
              <a:rPr lang="en-US">
                <a:effectLst/>
              </a:rPr>
              <a:t>This value should inform users which application is requesting access to their data. Note that this name is provided by the developers and the ownership of this app name isn't validated.</a:t>
            </a:r>
          </a:p>
          <a:p>
            <a:r>
              <a:rPr lang="en-US">
                <a:effectLst/>
              </a:rPr>
              <a:t>5</a:t>
            </a:r>
          </a:p>
          <a:p>
            <a:r>
              <a:rPr lang="en-US">
                <a:effectLst/>
              </a:rPr>
              <a:t>Publisher domain</a:t>
            </a:r>
          </a:p>
          <a:p>
            <a:r>
              <a:rPr lang="en-US">
                <a:effectLst/>
              </a:rPr>
              <a:t>This value should provide users with a domain they may be able to evaluate for trustworthiness. This domain is provided by the developers, and the ownership of this publisher domain is validated.</a:t>
            </a:r>
          </a:p>
          <a:p>
            <a:r>
              <a:rPr lang="en-US">
                <a:effectLst/>
              </a:rPr>
              <a:t>6</a:t>
            </a:r>
          </a:p>
          <a:p>
            <a:r>
              <a:rPr lang="en-US">
                <a:effectLst/>
              </a:rPr>
              <a:t>Permissions</a:t>
            </a:r>
          </a:p>
          <a:p>
            <a:r>
              <a:rPr lang="en-US">
                <a:effectLst/>
              </a:rPr>
              <a:t>This list contains the permissions being requested by the client application. Users should always evaluate the types of permissions being requested to understand what data the client application will be authorized to access on their behalf if they accept. As an application developer, it is best to request access to the permissions with the least privilege.</a:t>
            </a:r>
          </a:p>
          <a:p>
            <a:r>
              <a:rPr lang="en-US">
                <a:effectLst/>
              </a:rPr>
              <a:t>7</a:t>
            </a:r>
          </a:p>
          <a:p>
            <a:r>
              <a:rPr lang="en-US">
                <a:effectLst/>
              </a:rPr>
              <a:t>Permission description</a:t>
            </a:r>
          </a:p>
          <a:p>
            <a:r>
              <a:rPr lang="en-US">
                <a:effectLst/>
              </a:rPr>
              <a:t>This value is provided by the service exposing the permissions. To see the permission descriptions, you must toggle the chevron next to the permission.</a:t>
            </a:r>
          </a:p>
          <a:p>
            <a:r>
              <a:rPr lang="en-US">
                <a:effectLst/>
              </a:rPr>
              <a:t>8</a:t>
            </a:r>
          </a:p>
          <a:p>
            <a:r>
              <a:rPr lang="en-US">
                <a:effectLst/>
              </a:rPr>
              <a:t>App terms</a:t>
            </a:r>
          </a:p>
          <a:p>
            <a:r>
              <a:rPr lang="en-US">
                <a:effectLst/>
              </a:rPr>
              <a:t>These terms contain links to the terms of service and privacy statement of the application. The publisher is responsible for outlining their rules in their terms of service. Additionally, the publisher is responsible for disclosing the way they use and share user data in their privacy statement. If the publisher doesn't provide links to these values for multi-tenant applications, there will be a bold warning on the consent prompt.</a:t>
            </a:r>
          </a:p>
          <a:p>
            <a:r>
              <a:rPr lang="en-US">
                <a:effectLst/>
              </a:rPr>
              <a:t>9</a:t>
            </a:r>
          </a:p>
          <a:p>
            <a:r>
              <a:rPr lang="en-US">
                <a:effectLst/>
              </a:rPr>
              <a:t>https://myapps.microsoft.com</a:t>
            </a:r>
          </a:p>
          <a:p>
            <a:r>
              <a:rPr lang="en-US">
                <a:effectLst/>
              </a:rPr>
              <a:t>This is the link where users can review and remove any non-Microsoft applications that currently have access to their data.</a:t>
            </a:r>
          </a:p>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8/18/2020 11:43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29631526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8/18/2020 11:43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22551232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E9831-A30F-4B01-9F1B-150D76281D4A}"/>
              </a:ext>
            </a:extLst>
          </p:cNvPr>
          <p:cNvSpPr>
            <a:spLocks noGrp="1"/>
          </p:cNvSpPr>
          <p:nvPr>
            <p:ph type="title" hasCustomPrompt="1"/>
          </p:nvPr>
        </p:nvSpPr>
        <p:spPr>
          <a:xfrm>
            <a:off x="588263" y="-453671"/>
            <a:ext cx="2250187" cy="307777"/>
          </a:xfrm>
        </p:spPr>
        <p:txBody>
          <a:bodyPr anchor="b"/>
          <a:lstStyle>
            <a:lvl1pPr>
              <a:defRPr sz="2000"/>
            </a:lvl1pPr>
          </a:lstStyle>
          <a:p>
            <a:r>
              <a:rPr lang="en-US"/>
              <a:t>Microsoft Ignite</a:t>
            </a:r>
          </a:p>
        </p:txBody>
      </p:sp>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5096130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6647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9584901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6015728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569557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636389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61799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37090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90476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3232372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51000891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Bas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88263" y="457200"/>
            <a:ext cx="11018520" cy="523220"/>
          </a:xfrm>
        </p:spPr>
        <p:txBody>
          <a:bodyPr/>
          <a:lstStyle>
            <a:lvl1pPr>
              <a:defRPr lang="en-US" sz="3400" b="0" kern="1200" cap="none" spc="0" baseline="0" dirty="0">
                <a:ln w="3175">
                  <a:noFill/>
                </a:ln>
                <a:solidFill>
                  <a:srgbClr val="0078D4"/>
                </a:solidFill>
                <a:effectLst/>
                <a:latin typeface="Segoe UI" panose="020B0502040204020203" pitchFamily="34" charset="0"/>
                <a:ea typeface="+mn-ea"/>
                <a:cs typeface="Segoe UI" pitchFamily="34" charset="0"/>
              </a:defRPr>
            </a:lvl1pPr>
          </a:lstStyle>
          <a:p>
            <a:r>
              <a:rPr lang="en-US"/>
              <a:t>Click to edit Master title style</a:t>
            </a:r>
          </a:p>
        </p:txBody>
      </p:sp>
      <p:pic>
        <p:nvPicPr>
          <p:cNvPr id="3" name="MS logo gray - EMF" descr="Microsoft logo, gray text version">
            <a:extLst>
              <a:ext uri="{FF2B5EF4-FFF2-40B4-BE49-F238E27FC236}">
                <a16:creationId xmlns:a16="http://schemas.microsoft.com/office/drawing/2014/main" id="{C86308C6-53AE-0942-A0C9-4C6C9C35C7E5}"/>
              </a:ext>
            </a:extLst>
          </p:cNvPr>
          <p:cNvPicPr>
            <a:picLocks noChangeAspect="1"/>
          </p:cNvPicPr>
          <p:nvPr userDrawn="1"/>
        </p:nvPicPr>
        <p:blipFill>
          <a:blip r:embed="rId2"/>
          <a:stretch>
            <a:fillRect/>
          </a:stretch>
        </p:blipFill>
        <p:spPr bwMode="black">
          <a:xfrm>
            <a:off x="588263" y="6423102"/>
            <a:ext cx="771319" cy="165169"/>
          </a:xfrm>
          <a:prstGeom prst="rect">
            <a:avLst/>
          </a:prstGeom>
        </p:spPr>
      </p:pic>
    </p:spTree>
    <p:extLst>
      <p:ext uri="{BB962C8B-B14F-4D97-AF65-F5344CB8AC3E}">
        <p14:creationId xmlns:p14="http://schemas.microsoft.com/office/powerpoint/2010/main" val="397426431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628933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4F2DE05-5CB2-4792-9F0E-FE6C148933E2}" type="datetimeFigureOut">
              <a:rPr lang="en-US" smtClean="0"/>
              <a:t>8/18/2020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D02DC00-1732-484C-966F-BBA85D04FC2A}" type="slidenum">
              <a:rPr lang="en-US" smtClean="0"/>
              <a:t>‹#›</a:t>
            </a:fld>
            <a:endParaRPr lang="en-US"/>
          </a:p>
        </p:txBody>
      </p:sp>
    </p:spTree>
    <p:extLst>
      <p:ext uri="{BB962C8B-B14F-4D97-AF65-F5344CB8AC3E}">
        <p14:creationId xmlns:p14="http://schemas.microsoft.com/office/powerpoint/2010/main" val="1269724954"/>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7_BULLETED LIST">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393096" y="341177"/>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437789" y="1696423"/>
            <a:ext cx="10773080" cy="2984830"/>
          </a:xfrm>
        </p:spPr>
        <p:txBody>
          <a:bodyPr lIns="0" tIns="0" rIns="0" bIns="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443519" indent="-280118" algn="l" defTabSz="498603" rtl="0" eaLnBrk="1" latinLnBrk="0" hangingPunct="1">
              <a:lnSpc>
                <a:spcPct val="114000"/>
              </a:lnSpc>
              <a:spcBef>
                <a:spcPts val="1176"/>
              </a:spcBef>
              <a:spcAft>
                <a:spcPts val="0"/>
              </a:spcAft>
              <a:buFont typeface="Arial" panose="020B0604020202020204" pitchFamily="34" charset="0"/>
              <a:buChar char="•"/>
              <a:defRPr lang="en-US" sz="1961" kern="1200" dirty="0" smtClean="0">
                <a:solidFill>
                  <a:schemeClr val="tx1"/>
                </a:solidFill>
                <a:latin typeface="Segoe UI" panose="020B0502040204020203" pitchFamily="34" charset="0"/>
                <a:ea typeface="+mn-ea"/>
                <a:cs typeface="Segoe UI" panose="020B0502040204020203" pitchFamily="34" charset="0"/>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solidFill>
                  <a:schemeClr val="tx1"/>
                </a:solidFill>
                <a:latin typeface="Segoe UI" panose="020B0502040204020203" pitchFamily="34" charset="0"/>
                <a:ea typeface="+mn-ea"/>
                <a:cs typeface="Segoe UI" panose="020B0502040204020203" pitchFamily="34" charset="0"/>
              </a:defRPr>
            </a:lvl3pPr>
            <a:lvl4pPr marL="771879" indent="-280118" algn="l" defTabSz="498603" rtl="0" eaLnBrk="1" latinLnBrk="0" hangingPunct="1">
              <a:lnSpc>
                <a:spcPct val="114000"/>
              </a:lnSpc>
              <a:spcBef>
                <a:spcPts val="1176"/>
              </a:spcBef>
              <a:spcAft>
                <a:spcPts val="0"/>
              </a:spcAft>
              <a:buNone/>
              <a:defRPr lang="en-US" sz="1961" kern="1200" dirty="0">
                <a:solidFill>
                  <a:schemeClr val="tx1"/>
                </a:soli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
        <p:nvSpPr>
          <p:cNvPr id="2" name="Slide Number Placeholder 1">
            <a:extLst>
              <a:ext uri="{FF2B5EF4-FFF2-40B4-BE49-F238E27FC236}">
                <a16:creationId xmlns:a16="http://schemas.microsoft.com/office/drawing/2014/main" id="{EE028ACF-45A5-4601-98A6-C9061760ABAF}"/>
              </a:ext>
            </a:extLst>
          </p:cNvPr>
          <p:cNvSpPr>
            <a:spLocks noGrp="1"/>
          </p:cNvSpPr>
          <p:nvPr>
            <p:ph type="sldNum" sz="quarter" idx="17"/>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7565592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16044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a:off x="1881051" y="4624251"/>
            <a:ext cx="9867352" cy="13562"/>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1854926" y="3516238"/>
            <a:ext cx="9875001"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a:off x="1815737" y="1816002"/>
            <a:ext cx="9928893" cy="0"/>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1841863" y="2955451"/>
            <a:ext cx="9909469"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1881051" y="4077025"/>
            <a:ext cx="9874172"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1894114" y="6393242"/>
            <a:ext cx="9847988" cy="0"/>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a:off x="1828800" y="2385918"/>
            <a:ext cx="9915830" cy="0"/>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a:off x="1828800" y="1246085"/>
            <a:ext cx="9915830" cy="1"/>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2" y="780181"/>
          <a:ext cx="11415009" cy="5928931"/>
        </p:xfrm>
        <a:graphic>
          <a:graphicData uri="http://schemas.openxmlformats.org/drawingml/2006/table">
            <a:tbl>
              <a:tblPr firstRow="1" bandRow="1"/>
              <a:tblGrid>
                <a:gridCol w="1478409">
                  <a:extLst>
                    <a:ext uri="{9D8B030D-6E8A-4147-A177-3AD203B41FA5}">
                      <a16:colId xmlns:a16="http://schemas.microsoft.com/office/drawing/2014/main" val="20000"/>
                    </a:ext>
                  </a:extLst>
                </a:gridCol>
                <a:gridCol w="1758979">
                  <a:extLst>
                    <a:ext uri="{9D8B030D-6E8A-4147-A177-3AD203B41FA5}">
                      <a16:colId xmlns:a16="http://schemas.microsoft.com/office/drawing/2014/main" val="20005"/>
                    </a:ext>
                  </a:extLst>
                </a:gridCol>
                <a:gridCol w="1912690">
                  <a:extLst>
                    <a:ext uri="{9D8B030D-6E8A-4147-A177-3AD203B41FA5}">
                      <a16:colId xmlns:a16="http://schemas.microsoft.com/office/drawing/2014/main" val="20006"/>
                    </a:ext>
                  </a:extLst>
                </a:gridCol>
                <a:gridCol w="2063692">
                  <a:extLst>
                    <a:ext uri="{9D8B030D-6E8A-4147-A177-3AD203B41FA5}">
                      <a16:colId xmlns:a16="http://schemas.microsoft.com/office/drawing/2014/main" val="2348878837"/>
                    </a:ext>
                  </a:extLst>
                </a:gridCol>
                <a:gridCol w="2055002">
                  <a:extLst>
                    <a:ext uri="{9D8B030D-6E8A-4147-A177-3AD203B41FA5}">
                      <a16:colId xmlns:a16="http://schemas.microsoft.com/office/drawing/2014/main" val="4146458640"/>
                    </a:ext>
                  </a:extLst>
                </a:gridCol>
                <a:gridCol w="2146237">
                  <a:extLst>
                    <a:ext uri="{9D8B030D-6E8A-4147-A177-3AD203B41FA5}">
                      <a16:colId xmlns:a16="http://schemas.microsoft.com/office/drawing/2014/main" val="1798226640"/>
                    </a:ext>
                  </a:extLst>
                </a:gridCol>
              </a:tblGrid>
              <a:tr h="250151">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OCTOBER</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NOVEMBER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DECEMBER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JANUARY </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1000" b="1" kern="1200">
                          <a:gradFill>
                            <a:gsLst>
                              <a:gs pos="1250">
                                <a:schemeClr val="tx1"/>
                              </a:gs>
                              <a:gs pos="100000">
                                <a:schemeClr val="tx1"/>
                              </a:gs>
                            </a:gsLst>
                            <a:lin ang="5400000" scaled="0"/>
                          </a:gradFill>
                          <a:latin typeface="+mn-lt"/>
                          <a:ea typeface="+mn-ea"/>
                          <a:cs typeface="+mn-cs"/>
                        </a:rPr>
                        <a:t>FEBRUARY</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78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78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7878">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7878">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7878">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7878">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7878">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7878">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7878">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7878">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1881051" y="5237058"/>
            <a:ext cx="9862763" cy="0"/>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1894114" y="5823911"/>
            <a:ext cx="9849700" cy="0"/>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2799975977"/>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flipV="1">
            <a:off x="2403787" y="4637812"/>
            <a:ext cx="9344616" cy="12393"/>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2403787" y="3516238"/>
            <a:ext cx="9326140"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flipV="1">
            <a:off x="2403787" y="1816001"/>
            <a:ext cx="9340843" cy="9129"/>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2403787" y="2955451"/>
            <a:ext cx="9347545"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2403787" y="4077025"/>
            <a:ext cx="9351436"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2403787" y="6384695"/>
            <a:ext cx="9338315" cy="8547"/>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flipV="1">
            <a:off x="2403787" y="2385917"/>
            <a:ext cx="9340843" cy="8747"/>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flipV="1">
            <a:off x="2403787" y="1246085"/>
            <a:ext cx="9340843" cy="9129"/>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1" y="774713"/>
          <a:ext cx="11393605" cy="5934402"/>
        </p:xfrm>
        <a:graphic>
          <a:graphicData uri="http://schemas.openxmlformats.org/drawingml/2006/table">
            <a:tbl>
              <a:tblPr firstRow="1" bandRow="1"/>
              <a:tblGrid>
                <a:gridCol w="1936616">
                  <a:extLst>
                    <a:ext uri="{9D8B030D-6E8A-4147-A177-3AD203B41FA5}">
                      <a16:colId xmlns:a16="http://schemas.microsoft.com/office/drawing/2014/main" val="20000"/>
                    </a:ext>
                  </a:extLst>
                </a:gridCol>
                <a:gridCol w="2042932">
                  <a:extLst>
                    <a:ext uri="{9D8B030D-6E8A-4147-A177-3AD203B41FA5}">
                      <a16:colId xmlns:a16="http://schemas.microsoft.com/office/drawing/2014/main" val="20005"/>
                    </a:ext>
                  </a:extLst>
                </a:gridCol>
                <a:gridCol w="2351167">
                  <a:extLst>
                    <a:ext uri="{9D8B030D-6E8A-4147-A177-3AD203B41FA5}">
                      <a16:colId xmlns:a16="http://schemas.microsoft.com/office/drawing/2014/main" val="20006"/>
                    </a:ext>
                  </a:extLst>
                </a:gridCol>
                <a:gridCol w="2536786">
                  <a:extLst>
                    <a:ext uri="{9D8B030D-6E8A-4147-A177-3AD203B41FA5}">
                      <a16:colId xmlns:a16="http://schemas.microsoft.com/office/drawing/2014/main" val="2348878837"/>
                    </a:ext>
                  </a:extLst>
                </a:gridCol>
                <a:gridCol w="2526104">
                  <a:extLst>
                    <a:ext uri="{9D8B030D-6E8A-4147-A177-3AD203B41FA5}">
                      <a16:colId xmlns:a16="http://schemas.microsoft.com/office/drawing/2014/main" val="4146458640"/>
                    </a:ext>
                  </a:extLst>
                </a:gridCol>
              </a:tblGrid>
              <a:tr h="25038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MARCH</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APRIL</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MAY</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JUNE</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8402">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8402">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8402">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8402">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2403787" y="5210992"/>
            <a:ext cx="9340027" cy="26066"/>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2403787" y="5797845"/>
            <a:ext cx="9340027" cy="26066"/>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1429293935"/>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flipV="1">
            <a:off x="2403787" y="4637812"/>
            <a:ext cx="9344616" cy="12393"/>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2403787" y="3516238"/>
            <a:ext cx="9326140"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flipV="1">
            <a:off x="2403787" y="1816001"/>
            <a:ext cx="9340843" cy="9129"/>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2403787" y="2955451"/>
            <a:ext cx="9347545"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2403787" y="4077025"/>
            <a:ext cx="9351436"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2403787" y="6384695"/>
            <a:ext cx="9338315" cy="8547"/>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flipV="1">
            <a:off x="2403787" y="2385917"/>
            <a:ext cx="9340843" cy="8747"/>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flipV="1">
            <a:off x="2403787" y="1246085"/>
            <a:ext cx="9340843" cy="9129"/>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1" y="774713"/>
          <a:ext cx="11393606" cy="5934402"/>
        </p:xfrm>
        <a:graphic>
          <a:graphicData uri="http://schemas.openxmlformats.org/drawingml/2006/table">
            <a:tbl>
              <a:tblPr firstRow="1" bandRow="1"/>
              <a:tblGrid>
                <a:gridCol w="1993924">
                  <a:extLst>
                    <a:ext uri="{9D8B030D-6E8A-4147-A177-3AD203B41FA5}">
                      <a16:colId xmlns:a16="http://schemas.microsoft.com/office/drawing/2014/main" val="20000"/>
                    </a:ext>
                  </a:extLst>
                </a:gridCol>
                <a:gridCol w="3119287">
                  <a:extLst>
                    <a:ext uri="{9D8B030D-6E8A-4147-A177-3AD203B41FA5}">
                      <a16:colId xmlns:a16="http://schemas.microsoft.com/office/drawing/2014/main" val="20005"/>
                    </a:ext>
                  </a:extLst>
                </a:gridCol>
                <a:gridCol w="3020949">
                  <a:extLst>
                    <a:ext uri="{9D8B030D-6E8A-4147-A177-3AD203B41FA5}">
                      <a16:colId xmlns:a16="http://schemas.microsoft.com/office/drawing/2014/main" val="20006"/>
                    </a:ext>
                  </a:extLst>
                </a:gridCol>
                <a:gridCol w="3259446">
                  <a:extLst>
                    <a:ext uri="{9D8B030D-6E8A-4147-A177-3AD203B41FA5}">
                      <a16:colId xmlns:a16="http://schemas.microsoft.com/office/drawing/2014/main" val="2348878837"/>
                    </a:ext>
                  </a:extLst>
                </a:gridCol>
              </a:tblGrid>
              <a:tr h="25038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JULY</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AUGUST</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SEPTEMBER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8402">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8402">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8402">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8402">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2403787" y="5210992"/>
            <a:ext cx="9340027" cy="26066"/>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2403787" y="5797845"/>
            <a:ext cx="9340027" cy="26066"/>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791780039"/>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1_Two Column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MS logo gray - EMF" descr="Microsoft logo, gray text version">
            <a:extLst>
              <a:ext uri="{FF2B5EF4-FFF2-40B4-BE49-F238E27FC236}">
                <a16:creationId xmlns:a16="http://schemas.microsoft.com/office/drawing/2014/main" id="{686A6A9D-6472-714C-BF12-B1E968F5E4FD}"/>
              </a:ext>
            </a:extLst>
          </p:cNvPr>
          <p:cNvPicPr>
            <a:picLocks noChangeAspect="1"/>
          </p:cNvPicPr>
          <p:nvPr userDrawn="1"/>
        </p:nvPicPr>
        <p:blipFill>
          <a:blip r:embed="rId2"/>
          <a:stretch>
            <a:fillRect/>
          </a:stretch>
        </p:blipFill>
        <p:spPr bwMode="black">
          <a:xfrm>
            <a:off x="588263" y="6423102"/>
            <a:ext cx="771319" cy="165169"/>
          </a:xfrm>
          <a:prstGeom prst="rect">
            <a:avLst/>
          </a:prstGeom>
        </p:spPr>
      </p:pic>
      <p:sp>
        <p:nvSpPr>
          <p:cNvPr id="7" name="Slide Number Placeholder 9">
            <a:extLst>
              <a:ext uri="{FF2B5EF4-FFF2-40B4-BE49-F238E27FC236}">
                <a16:creationId xmlns:a16="http://schemas.microsoft.com/office/drawing/2014/main" id="{C2B37255-FEB3-794E-919B-32FC5B9DA769}"/>
              </a:ext>
            </a:extLst>
          </p:cNvPr>
          <p:cNvSpPr>
            <a:spLocks noGrp="1"/>
          </p:cNvSpPr>
          <p:nvPr>
            <p:ph type="sldNum" sz="quarter" idx="17"/>
          </p:nvPr>
        </p:nvSpPr>
        <p:spPr>
          <a:xfrm>
            <a:off x="11229278" y="6399144"/>
            <a:ext cx="441366" cy="165169"/>
          </a:xfrm>
          <a:prstGeom prst="rect">
            <a:avLst/>
          </a:prstGeom>
        </p:spPr>
        <p:txBody>
          <a:bodyPr/>
          <a:lstStyle>
            <a:lvl1pPr algn="r">
              <a:defRPr sz="800"/>
            </a:lvl1pPr>
          </a:lstStyle>
          <a:p>
            <a:fld id="{4F9AC08D-23A9-440E-BCB9-AA1E9877CC38}" type="slidenum">
              <a:rPr lang="en-US" smtClean="0">
                <a:solidFill>
                  <a:schemeClr val="accent5"/>
                </a:solidFill>
              </a:rPr>
              <a:pPr/>
              <a:t>‹#›</a:t>
            </a:fld>
            <a:endParaRPr lang="en-US">
              <a:solidFill>
                <a:schemeClr val="accent5"/>
              </a:solidFill>
            </a:endParaRPr>
          </a:p>
        </p:txBody>
      </p:sp>
      <p:sp>
        <p:nvSpPr>
          <p:cNvPr id="10" name="Title 1">
            <a:extLst>
              <a:ext uri="{FF2B5EF4-FFF2-40B4-BE49-F238E27FC236}">
                <a16:creationId xmlns:a16="http://schemas.microsoft.com/office/drawing/2014/main" id="{E81CA5BC-95F1-4780-8534-25FCBD10A022}"/>
              </a:ext>
            </a:extLst>
          </p:cNvPr>
          <p:cNvSpPr>
            <a:spLocks noGrp="1"/>
          </p:cNvSpPr>
          <p:nvPr>
            <p:ph type="title"/>
          </p:nvPr>
        </p:nvSpPr>
        <p:spPr>
          <a:xfrm>
            <a:off x="588263" y="457200"/>
            <a:ext cx="11018520" cy="523220"/>
          </a:xfrm>
        </p:spPr>
        <p:txBody>
          <a:bodyPr/>
          <a:lstStyle>
            <a:lvl1pPr>
              <a:defRPr lang="en-US" sz="3400" b="0" kern="1200" cap="none" spc="0" baseline="0" dirty="0">
                <a:ln w="3175">
                  <a:noFill/>
                </a:ln>
                <a:solidFill>
                  <a:srgbClr val="0078D4"/>
                </a:solidFill>
                <a:effectLst/>
                <a:latin typeface="Segoe UI" panose="020B0502040204020203" pitchFamily="34" charset="0"/>
                <a:ea typeface="+mn-ea"/>
                <a:cs typeface="Segoe UI" pitchFamily="34" charset="0"/>
              </a:defRPr>
            </a:lvl1pPr>
          </a:lstStyle>
          <a:p>
            <a:r>
              <a:rPr lang="en-US"/>
              <a:t>Click to edit Master title style</a:t>
            </a:r>
          </a:p>
        </p:txBody>
      </p:sp>
    </p:spTree>
    <p:extLst>
      <p:ext uri="{BB962C8B-B14F-4D97-AF65-F5344CB8AC3E}">
        <p14:creationId xmlns:p14="http://schemas.microsoft.com/office/powerpoint/2010/main" val="21729332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4" baseline="0">
                <a:gradFill>
                  <a:gsLst>
                    <a:gs pos="1250">
                      <a:schemeClr val="tx1"/>
                    </a:gs>
                    <a:gs pos="100000">
                      <a:schemeClr val="tx1"/>
                    </a:gs>
                  </a:gsLst>
                  <a:lin ang="5400000" scaled="0"/>
                </a:gradFill>
              </a:defRPr>
            </a:lvl1pPr>
          </a:lstStyle>
          <a:p>
            <a:r>
              <a:rPr lang="en-US"/>
              <a:t>Square photo layout</a:t>
            </a:r>
          </a:p>
        </p:txBody>
      </p:sp>
      <p:pic>
        <p:nvPicPr>
          <p:cNvPr id="5" name="Picture 4">
            <a:extLst>
              <a:ext uri="{FF2B5EF4-FFF2-40B4-BE49-F238E27FC236}">
                <a16:creationId xmlns:a16="http://schemas.microsoft.com/office/drawing/2014/main" id="{51273462-1C66-4B40-BB8A-89E7590AE2F0}"/>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5306067" y="-41274"/>
            <a:ext cx="6885933" cy="6899275"/>
          </a:xfrm>
          <a:prstGeom prst="rect">
            <a:avLst/>
          </a:prstGeom>
        </p:spPr>
      </p:pic>
    </p:spTree>
    <p:extLst>
      <p:ext uri="{BB962C8B-B14F-4D97-AF65-F5344CB8AC3E}">
        <p14:creationId xmlns:p14="http://schemas.microsoft.com/office/powerpoint/2010/main" val="3386269191"/>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USE THIS ON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601179" y="1554480"/>
            <a:ext cx="10981222" cy="1119281"/>
          </a:xfrm>
        </p:spPr>
        <p:txBody>
          <a:bodyPr wrap="square" lIns="0" tIns="0" rIns="0" bIns="0">
            <a:spAutoFit/>
          </a:bodyPr>
          <a:lstStyle>
            <a:lvl1pPr marL="0" marR="0" indent="0" algn="l" defTabSz="914192" rtl="0" eaLnBrk="1" fontAlgn="auto" latinLnBrk="0" hangingPunct="1">
              <a:lnSpc>
                <a:spcPct val="110000"/>
              </a:lnSpc>
              <a:spcBef>
                <a:spcPts val="0"/>
              </a:spcBef>
              <a:spcAft>
                <a:spcPts val="1200"/>
              </a:spcAft>
              <a:buClrTx/>
              <a:buSzPct val="90000"/>
              <a:buFont typeface="Wingdings" panose="05000000000000000000" pitchFamily="2" charset="2"/>
              <a:buNone/>
              <a:tabLst/>
              <a:defRPr lang="en-US" sz="1765" b="1" i="0" kern="1200" spc="0" baseline="0" dirty="0">
                <a:solidFill>
                  <a:srgbClr val="000000"/>
                </a:solidFill>
                <a:latin typeface="+mn-lt"/>
                <a:ea typeface="+mn-ea"/>
                <a:cs typeface="+mn-cs"/>
              </a:defRPr>
            </a:lvl1pPr>
            <a:lvl2pPr marL="0" indent="0">
              <a:lnSpc>
                <a:spcPct val="110000"/>
              </a:lnSpc>
              <a:spcBef>
                <a:spcPts val="0"/>
              </a:spcBef>
              <a:spcAft>
                <a:spcPts val="1200"/>
              </a:spcAft>
              <a:buNone/>
              <a:defRPr sz="1765">
                <a:solidFill>
                  <a:srgbClr val="000000"/>
                </a:solidFill>
              </a:defRPr>
            </a:lvl2pPr>
            <a:lvl3pPr marL="0" indent="0">
              <a:lnSpc>
                <a:spcPct val="110000"/>
              </a:lnSpc>
              <a:spcBef>
                <a:spcPts val="0"/>
              </a:spcBef>
              <a:spcAft>
                <a:spcPts val="1200"/>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575734" y="428826"/>
            <a:ext cx="11006667"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a:t>
            </a:r>
          </a:p>
        </p:txBody>
      </p:sp>
      <p:sp>
        <p:nvSpPr>
          <p:cNvPr id="8" name="TextBox 7">
            <a:extLst>
              <a:ext uri="{FF2B5EF4-FFF2-40B4-BE49-F238E27FC236}">
                <a16:creationId xmlns:a16="http://schemas.microsoft.com/office/drawing/2014/main" id="{23054922-7BB2-4879-9591-0FC564128406}"/>
              </a:ext>
            </a:extLst>
          </p:cNvPr>
          <p:cNvSpPr txBox="1"/>
          <p:nvPr userDrawn="1"/>
        </p:nvSpPr>
        <p:spPr>
          <a:xfrm>
            <a:off x="612487" y="64818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rPr>
              <a:t>© Microsoft Corporation</a:t>
            </a:r>
            <a:endParaRPr lang="en-US" sz="784">
              <a:solidFill>
                <a:schemeClr val="bg1">
                  <a:lumMod val="65000"/>
                </a:schemeClr>
              </a:solidFill>
            </a:endParaRPr>
          </a:p>
        </p:txBody>
      </p:sp>
    </p:spTree>
    <p:extLst>
      <p:ext uri="{BB962C8B-B14F-4D97-AF65-F5344CB8AC3E}">
        <p14:creationId xmlns:p14="http://schemas.microsoft.com/office/powerpoint/2010/main" val="2624611229"/>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4962981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2810338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86195793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6182209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9550006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0905162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68018732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5028490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7E582958-B9FC-45CD-B97B-46119EB37ECC}"/>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021920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73665306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742819"/>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6682252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76262308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399316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211497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5" name="Picture 4">
            <a:extLst>
              <a:ext uri="{FF2B5EF4-FFF2-40B4-BE49-F238E27FC236}">
                <a16:creationId xmlns:a16="http://schemas.microsoft.com/office/drawing/2014/main" id="{6EDAF865-9F50-42FB-80A5-D029FCC2E8F2}"/>
              </a:ext>
            </a:extLst>
          </p:cNvPr>
          <p:cNvPicPr>
            <a:picLocks noChangeAspect="1"/>
          </p:cNvPicPr>
          <p:nvPr userDrawn="1"/>
        </p:nvPicPr>
        <p:blipFill>
          <a:blip r:embed="rId3"/>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1122791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19784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836748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0367176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8" name="Text Placeholder 4">
            <a:extLst>
              <a:ext uri="{FF2B5EF4-FFF2-40B4-BE49-F238E27FC236}">
                <a16:creationId xmlns:a16="http://schemas.microsoft.com/office/drawing/2014/main" id="{6551D545-C251-4D4D-AB3D-52FE003820E0}"/>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1283612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586369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885758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3632462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78001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5791454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2824818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211947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861076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00900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80177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29E8D49A-E1F4-4A07-AB4E-D44DDE006610}"/>
              </a:ext>
            </a:extLst>
          </p:cNvPr>
          <p:cNvSpPr>
            <a:spLocks noGrp="1"/>
          </p:cNvSpPr>
          <p:nvPr>
            <p:ph type="body" sz="quarter" idx="14" hasCustomPrompt="1"/>
          </p:nvPr>
        </p:nvSpPr>
        <p:spPr>
          <a:xfrm>
            <a:off x="584199" y="6016752"/>
            <a:ext cx="5510213"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286764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638810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487840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5193196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35776557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Box 5">
            <a:extLst>
              <a:ext uri="{FF2B5EF4-FFF2-40B4-BE49-F238E27FC236}">
                <a16:creationId xmlns:a16="http://schemas.microsoft.com/office/drawing/2014/main" id="{55172CF2-8949-41D2-A849-0D7A7B2175D6}"/>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Text Placeholder 16">
            <a:extLst>
              <a:ext uri="{FF2B5EF4-FFF2-40B4-BE49-F238E27FC236}">
                <a16:creationId xmlns:a16="http://schemas.microsoft.com/office/drawing/2014/main" id="{8C8FE31B-78EE-49BB-83BA-C27F0105694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4258560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523C46B0-B5A4-4CF0-8CF6-AEFC88BC846A}"/>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03455993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67AFE834-965D-46BB-AD35-6485534E837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2597965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E6DD86A3-370B-4B16-8C94-A5F62AE9207E}"/>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8447198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1C08635B-C0DD-495F-B861-310107245327}"/>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9661868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538084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8" name="Text Placeholder 4">
            <a:extLst>
              <a:ext uri="{FF2B5EF4-FFF2-40B4-BE49-F238E27FC236}">
                <a16:creationId xmlns:a16="http://schemas.microsoft.com/office/drawing/2014/main" id="{15DA218C-BA83-4181-901D-C486606417EB}"/>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163751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3" name="TextBox 2">
            <a:extLst>
              <a:ext uri="{FF2B5EF4-FFF2-40B4-BE49-F238E27FC236}">
                <a16:creationId xmlns:a16="http://schemas.microsoft.com/office/drawing/2014/main" id="{918F250C-1973-44C9-969A-F234C50A6682}"/>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142237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4608AE61-1E2A-44F6-AA70-26B8856E071F}"/>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0580900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204058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TextBox 4">
            <a:extLst>
              <a:ext uri="{FF2B5EF4-FFF2-40B4-BE49-F238E27FC236}">
                <a16:creationId xmlns:a16="http://schemas.microsoft.com/office/drawing/2014/main" id="{60C38699-A815-46DF-8683-AD9D70C457F0}"/>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4908808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5529"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57749949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5" name="TextBox 4">
            <a:extLst>
              <a:ext uri="{FF2B5EF4-FFF2-40B4-BE49-F238E27FC236}">
                <a16:creationId xmlns:a16="http://schemas.microsoft.com/office/drawing/2014/main" id="{98157016-2979-4ABA-B2ED-33A7582D68F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72897340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28243016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7" name="TextBox 6">
            <a:extLst>
              <a:ext uri="{FF2B5EF4-FFF2-40B4-BE49-F238E27FC236}">
                <a16:creationId xmlns:a16="http://schemas.microsoft.com/office/drawing/2014/main" id="{1B28AF1D-BAC8-4480-8E8D-9C72BBB7CF5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82000317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4" name="TextBox 13">
            <a:extLst>
              <a:ext uri="{FF2B5EF4-FFF2-40B4-BE49-F238E27FC236}">
                <a16:creationId xmlns:a16="http://schemas.microsoft.com/office/drawing/2014/main" id="{CDB6A170-31B0-4B7A-9E80-BC461A6C25D7}"/>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96744529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16" name="TextBox 15">
            <a:extLst>
              <a:ext uri="{FF2B5EF4-FFF2-40B4-BE49-F238E27FC236}">
                <a16:creationId xmlns:a16="http://schemas.microsoft.com/office/drawing/2014/main" id="{C9A03A1B-DC26-4C7A-B4A8-14CF66851FFF}"/>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7846794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429443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
        <p:nvSpPr>
          <p:cNvPr id="5" name="TextBox 4">
            <a:extLst>
              <a:ext uri="{FF2B5EF4-FFF2-40B4-BE49-F238E27FC236}">
                <a16:creationId xmlns:a16="http://schemas.microsoft.com/office/drawing/2014/main" id="{272386A9-F950-4490-BCED-202D3722652F}"/>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527561850"/>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551D233-6F8A-453D-AB33-CA6F7D4D4FD9}"/>
              </a:ext>
            </a:extLst>
          </p:cNvPr>
          <p:cNvSpPr txBox="1"/>
          <p:nvPr/>
        </p:nvSpPr>
        <p:spPr>
          <a:xfrm>
            <a:off x="4648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755243781"/>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40151394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Box 5">
            <a:extLst>
              <a:ext uri="{FF2B5EF4-FFF2-40B4-BE49-F238E27FC236}">
                <a16:creationId xmlns:a16="http://schemas.microsoft.com/office/drawing/2014/main" id="{9AE46A67-6A63-41F9-A6E2-3792133F2FCC}"/>
              </a:ext>
            </a:extLst>
          </p:cNvPr>
          <p:cNvSpPr txBox="1"/>
          <p:nvPr/>
        </p:nvSpPr>
        <p:spPr>
          <a:xfrm>
            <a:off x="4938315"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9289040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AC92D28-5D28-4AEB-BFEA-F6A5F00D48E2}"/>
              </a:ext>
            </a:extLst>
          </p:cNvPr>
          <p:cNvSpPr txBox="1"/>
          <p:nvPr/>
        </p:nvSpPr>
        <p:spPr>
          <a:xfrm>
            <a:off x="4941888"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4859199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3A80AAD6-0B67-4551-8E09-5CC8B341A820}"/>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3749793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86A9DFCC-781C-459D-AE29-71C69B84DE4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2564553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7941EE98-1D5E-42BA-AC44-9CC0B043C811}"/>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005606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CF645DA7-B742-4854-BE09-96D9E884426C}"/>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3298969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0D5E06-84D0-4280-8263-0CDB2F5832E4}"/>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26279928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954873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2214F6-AD52-4A0A-B088-BDFE743DD0BE}"/>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mj-lt"/>
              </a:rPr>
              <a:t>MICROSOFT CONFIDENTIAL</a:t>
            </a:r>
          </a:p>
        </p:txBody>
      </p:sp>
    </p:spTree>
    <p:extLst>
      <p:ext uri="{BB962C8B-B14F-4D97-AF65-F5344CB8AC3E}">
        <p14:creationId xmlns:p14="http://schemas.microsoft.com/office/powerpoint/2010/main" val="11216013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328059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7059254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7778499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Title Only dar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17414918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029337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3A686-3EB4-419D-91BF-1696B702FBB3}"/>
              </a:ext>
            </a:extLst>
          </p:cNvPr>
          <p:cNvSpPr>
            <a:spLocks noGrp="1"/>
          </p:cNvSpPr>
          <p:nvPr>
            <p:ph type="title"/>
          </p:nvPr>
        </p:nvSpPr>
        <p:spPr>
          <a:xfrm>
            <a:off x="381000" y="18255"/>
            <a:ext cx="10515600" cy="1325563"/>
          </a:xfrm>
        </p:spPr>
        <p:txBody>
          <a:bodyPr>
            <a:normAutofit/>
          </a:bodyPr>
          <a:lstStyle>
            <a:lvl1pPr>
              <a:defRPr sz="2400">
                <a:latin typeface="Segoe UI Semibold" panose="020B0702040204020203" pitchFamily="34" charset="0"/>
                <a:cs typeface="Segoe UI Semibold" panose="020B0702040204020203"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461531D4-5D15-4D37-A0C1-8E4D14BEA485}"/>
              </a:ext>
            </a:extLst>
          </p:cNvPr>
          <p:cNvSpPr>
            <a:spLocks noGrp="1"/>
          </p:cNvSpPr>
          <p:nvPr>
            <p:ph idx="1"/>
          </p:nvPr>
        </p:nvSpPr>
        <p:spPr>
          <a:xfrm>
            <a:off x="381000" y="1559169"/>
            <a:ext cx="10972800" cy="4617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1E0675-D847-4AAE-B171-E7EA3CE3D9A1}"/>
              </a:ext>
            </a:extLst>
          </p:cNvPr>
          <p:cNvSpPr>
            <a:spLocks noGrp="1"/>
          </p:cNvSpPr>
          <p:nvPr>
            <p:ph type="dt" sz="half" idx="10"/>
          </p:nvPr>
        </p:nvSpPr>
        <p:spPr/>
        <p:txBody>
          <a:bodyPr/>
          <a:lstStyle/>
          <a:p>
            <a:fld id="{E95ED419-13FD-4511-A1AF-B0C1C92D3E0E}" type="datetimeFigureOut">
              <a:rPr lang="en-US" smtClean="0"/>
              <a:t>8/18/2020</a:t>
            </a:fld>
            <a:endParaRPr lang="en-US"/>
          </a:p>
        </p:txBody>
      </p:sp>
      <p:sp>
        <p:nvSpPr>
          <p:cNvPr id="5" name="Footer Placeholder 4">
            <a:extLst>
              <a:ext uri="{FF2B5EF4-FFF2-40B4-BE49-F238E27FC236}">
                <a16:creationId xmlns:a16="http://schemas.microsoft.com/office/drawing/2014/main" id="{9E4D414A-2BBD-4151-9BEC-6DAFC72E3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158530-F5CC-46BA-9C78-B05D8C6F1C1C}"/>
              </a:ext>
            </a:extLst>
          </p:cNvPr>
          <p:cNvSpPr>
            <a:spLocks noGrp="1"/>
          </p:cNvSpPr>
          <p:nvPr>
            <p:ph type="sldNum" sz="quarter" idx="12"/>
          </p:nvPr>
        </p:nvSpPr>
        <p:spPr/>
        <p:txBody>
          <a:bodyPr/>
          <a:lstStyle/>
          <a:p>
            <a:fld id="{7E85362D-5068-467B-A8EF-57088B9F4B3F}" type="slidenum">
              <a:rPr lang="en-US" smtClean="0"/>
              <a:t>‹#›</a:t>
            </a:fld>
            <a:endParaRPr lang="en-US"/>
          </a:p>
        </p:txBody>
      </p:sp>
    </p:spTree>
    <p:extLst>
      <p:ext uri="{BB962C8B-B14F-4D97-AF65-F5344CB8AC3E}">
        <p14:creationId xmlns:p14="http://schemas.microsoft.com/office/powerpoint/2010/main" val="2558374413"/>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women sitting on a couch talking. One women is looking at her laptop.&#10;&#10;Description automatically generated">
            <a:extLst>
              <a:ext uri="{FF2B5EF4-FFF2-40B4-BE49-F238E27FC236}">
                <a16:creationId xmlns:a16="http://schemas.microsoft.com/office/drawing/2014/main" id="{0294EAC0-E3A1-4636-8A23-8227C90F205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6733281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women sitting on a couch talking. One women is looking at her laptop.&#10;&#10;Description automatically generated">
            <a:extLst>
              <a:ext uri="{FF2B5EF4-FFF2-40B4-BE49-F238E27FC236}">
                <a16:creationId xmlns:a16="http://schemas.microsoft.com/office/drawing/2014/main" id="{2A4D8415-67B6-4F15-908E-EF23065795A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25661745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622920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98668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7823921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86646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333059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116547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54542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492340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3861337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409462730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29266261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403233379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922898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55413911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127889421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1689950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40145752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11615810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407721199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8482333"/>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54068380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32193460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286751422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5.xml"/><Relationship Id="rId18" Type="http://schemas.openxmlformats.org/officeDocument/2006/relationships/slideLayout" Target="../slideLayouts/slideLayout60.xml"/><Relationship Id="rId26" Type="http://schemas.openxmlformats.org/officeDocument/2006/relationships/slideLayout" Target="../slideLayouts/slideLayout68.xml"/><Relationship Id="rId3" Type="http://schemas.openxmlformats.org/officeDocument/2006/relationships/slideLayout" Target="../slideLayouts/slideLayout45.xml"/><Relationship Id="rId21" Type="http://schemas.openxmlformats.org/officeDocument/2006/relationships/slideLayout" Target="../slideLayouts/slideLayout63.xml"/><Relationship Id="rId34" Type="http://schemas.openxmlformats.org/officeDocument/2006/relationships/slideLayout" Target="../slideLayouts/slideLayout76.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5" Type="http://schemas.openxmlformats.org/officeDocument/2006/relationships/slideLayout" Target="../slideLayouts/slideLayout67.xml"/><Relationship Id="rId33" Type="http://schemas.openxmlformats.org/officeDocument/2006/relationships/slideLayout" Target="../slideLayouts/slideLayout75.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slideLayout" Target="../slideLayouts/slideLayout62.xml"/><Relationship Id="rId29" Type="http://schemas.openxmlformats.org/officeDocument/2006/relationships/slideLayout" Target="../slideLayouts/slideLayout71.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24" Type="http://schemas.openxmlformats.org/officeDocument/2006/relationships/slideLayout" Target="../slideLayouts/slideLayout66.xml"/><Relationship Id="rId32" Type="http://schemas.openxmlformats.org/officeDocument/2006/relationships/slideLayout" Target="../slideLayouts/slideLayout74.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23" Type="http://schemas.openxmlformats.org/officeDocument/2006/relationships/slideLayout" Target="../slideLayouts/slideLayout65.xml"/><Relationship Id="rId28" Type="http://schemas.openxmlformats.org/officeDocument/2006/relationships/slideLayout" Target="../slideLayouts/slideLayout70.xml"/><Relationship Id="rId36" Type="http://schemas.openxmlformats.org/officeDocument/2006/relationships/image" Target="../media/image1.emf"/><Relationship Id="rId10" Type="http://schemas.openxmlformats.org/officeDocument/2006/relationships/slideLayout" Target="../slideLayouts/slideLayout52.xml"/><Relationship Id="rId19" Type="http://schemas.openxmlformats.org/officeDocument/2006/relationships/slideLayout" Target="../slideLayouts/slideLayout61.xml"/><Relationship Id="rId31" Type="http://schemas.openxmlformats.org/officeDocument/2006/relationships/slideLayout" Target="../slideLayouts/slideLayout73.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 Id="rId22" Type="http://schemas.openxmlformats.org/officeDocument/2006/relationships/slideLayout" Target="../slideLayouts/slideLayout64.xml"/><Relationship Id="rId27" Type="http://schemas.openxmlformats.org/officeDocument/2006/relationships/slideLayout" Target="../slideLayouts/slideLayout69.xml"/><Relationship Id="rId30" Type="http://schemas.openxmlformats.org/officeDocument/2006/relationships/slideLayout" Target="../slideLayouts/slideLayout72.xml"/><Relationship Id="rId35" Type="http://schemas.openxmlformats.org/officeDocument/2006/relationships/theme" Target="../theme/theme2.xml"/><Relationship Id="rId8" Type="http://schemas.openxmlformats.org/officeDocument/2006/relationships/slideLayout" Target="../slideLayouts/slideLayout50.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9.xml"/><Relationship Id="rId18" Type="http://schemas.openxmlformats.org/officeDocument/2006/relationships/slideLayout" Target="../slideLayouts/slideLayout94.xml"/><Relationship Id="rId26" Type="http://schemas.openxmlformats.org/officeDocument/2006/relationships/slideLayout" Target="../slideLayouts/slideLayout102.xml"/><Relationship Id="rId39" Type="http://schemas.openxmlformats.org/officeDocument/2006/relationships/slideLayout" Target="../slideLayouts/slideLayout115.xml"/><Relationship Id="rId21" Type="http://schemas.openxmlformats.org/officeDocument/2006/relationships/slideLayout" Target="../slideLayouts/slideLayout97.xml"/><Relationship Id="rId34" Type="http://schemas.openxmlformats.org/officeDocument/2006/relationships/slideLayout" Target="../slideLayouts/slideLayout110.xml"/><Relationship Id="rId42" Type="http://schemas.openxmlformats.org/officeDocument/2006/relationships/slideLayout" Target="../slideLayouts/slideLayout118.xml"/><Relationship Id="rId7" Type="http://schemas.openxmlformats.org/officeDocument/2006/relationships/slideLayout" Target="../slideLayouts/slideLayout83.xml"/><Relationship Id="rId2" Type="http://schemas.openxmlformats.org/officeDocument/2006/relationships/slideLayout" Target="../slideLayouts/slideLayout78.xml"/><Relationship Id="rId16" Type="http://schemas.openxmlformats.org/officeDocument/2006/relationships/slideLayout" Target="../slideLayouts/slideLayout92.xml"/><Relationship Id="rId20" Type="http://schemas.openxmlformats.org/officeDocument/2006/relationships/slideLayout" Target="../slideLayouts/slideLayout96.xml"/><Relationship Id="rId29" Type="http://schemas.openxmlformats.org/officeDocument/2006/relationships/slideLayout" Target="../slideLayouts/slideLayout105.xml"/><Relationship Id="rId41" Type="http://schemas.openxmlformats.org/officeDocument/2006/relationships/slideLayout" Target="../slideLayouts/slideLayout117.xml"/><Relationship Id="rId1" Type="http://schemas.openxmlformats.org/officeDocument/2006/relationships/slideLayout" Target="../slideLayouts/slideLayout77.xml"/><Relationship Id="rId6" Type="http://schemas.openxmlformats.org/officeDocument/2006/relationships/slideLayout" Target="../slideLayouts/slideLayout82.xml"/><Relationship Id="rId11" Type="http://schemas.openxmlformats.org/officeDocument/2006/relationships/slideLayout" Target="../slideLayouts/slideLayout87.xml"/><Relationship Id="rId24" Type="http://schemas.openxmlformats.org/officeDocument/2006/relationships/slideLayout" Target="../slideLayouts/slideLayout100.xml"/><Relationship Id="rId32" Type="http://schemas.openxmlformats.org/officeDocument/2006/relationships/slideLayout" Target="../slideLayouts/slideLayout108.xml"/><Relationship Id="rId37" Type="http://schemas.openxmlformats.org/officeDocument/2006/relationships/slideLayout" Target="../slideLayouts/slideLayout113.xml"/><Relationship Id="rId40" Type="http://schemas.openxmlformats.org/officeDocument/2006/relationships/slideLayout" Target="../slideLayouts/slideLayout116.xml"/><Relationship Id="rId5" Type="http://schemas.openxmlformats.org/officeDocument/2006/relationships/slideLayout" Target="../slideLayouts/slideLayout81.xml"/><Relationship Id="rId15" Type="http://schemas.openxmlformats.org/officeDocument/2006/relationships/slideLayout" Target="../slideLayouts/slideLayout91.xml"/><Relationship Id="rId23" Type="http://schemas.openxmlformats.org/officeDocument/2006/relationships/slideLayout" Target="../slideLayouts/slideLayout99.xml"/><Relationship Id="rId28" Type="http://schemas.openxmlformats.org/officeDocument/2006/relationships/slideLayout" Target="../slideLayouts/slideLayout104.xml"/><Relationship Id="rId36" Type="http://schemas.openxmlformats.org/officeDocument/2006/relationships/slideLayout" Target="../slideLayouts/slideLayout112.xml"/><Relationship Id="rId10" Type="http://schemas.openxmlformats.org/officeDocument/2006/relationships/slideLayout" Target="../slideLayouts/slideLayout86.xml"/><Relationship Id="rId19" Type="http://schemas.openxmlformats.org/officeDocument/2006/relationships/slideLayout" Target="../slideLayouts/slideLayout95.xml"/><Relationship Id="rId31" Type="http://schemas.openxmlformats.org/officeDocument/2006/relationships/slideLayout" Target="../slideLayouts/slideLayout107.xml"/><Relationship Id="rId44" Type="http://schemas.openxmlformats.org/officeDocument/2006/relationships/image" Target="../media/image1.emf"/><Relationship Id="rId4" Type="http://schemas.openxmlformats.org/officeDocument/2006/relationships/slideLayout" Target="../slideLayouts/slideLayout80.xml"/><Relationship Id="rId9" Type="http://schemas.openxmlformats.org/officeDocument/2006/relationships/slideLayout" Target="../slideLayouts/slideLayout85.xml"/><Relationship Id="rId14" Type="http://schemas.openxmlformats.org/officeDocument/2006/relationships/slideLayout" Target="../slideLayouts/slideLayout90.xml"/><Relationship Id="rId22" Type="http://schemas.openxmlformats.org/officeDocument/2006/relationships/slideLayout" Target="../slideLayouts/slideLayout98.xml"/><Relationship Id="rId27" Type="http://schemas.openxmlformats.org/officeDocument/2006/relationships/slideLayout" Target="../slideLayouts/slideLayout103.xml"/><Relationship Id="rId30" Type="http://schemas.openxmlformats.org/officeDocument/2006/relationships/slideLayout" Target="../slideLayouts/slideLayout106.xml"/><Relationship Id="rId35" Type="http://schemas.openxmlformats.org/officeDocument/2006/relationships/slideLayout" Target="../slideLayouts/slideLayout111.xml"/><Relationship Id="rId43" Type="http://schemas.openxmlformats.org/officeDocument/2006/relationships/theme" Target="../theme/theme3.xml"/><Relationship Id="rId8" Type="http://schemas.openxmlformats.org/officeDocument/2006/relationships/slideLayout" Target="../slideLayouts/slideLayout84.xml"/><Relationship Id="rId3" Type="http://schemas.openxmlformats.org/officeDocument/2006/relationships/slideLayout" Target="../slideLayouts/slideLayout79.xml"/><Relationship Id="rId12" Type="http://schemas.openxmlformats.org/officeDocument/2006/relationships/slideLayout" Target="../slideLayouts/slideLayout88.xml"/><Relationship Id="rId17" Type="http://schemas.openxmlformats.org/officeDocument/2006/relationships/slideLayout" Target="../slideLayouts/slideLayout93.xml"/><Relationship Id="rId25" Type="http://schemas.openxmlformats.org/officeDocument/2006/relationships/slideLayout" Target="../slideLayouts/slideLayout101.xml"/><Relationship Id="rId33" Type="http://schemas.openxmlformats.org/officeDocument/2006/relationships/slideLayout" Target="../slideLayouts/slideLayout109.xml"/><Relationship Id="rId38" Type="http://schemas.openxmlformats.org/officeDocument/2006/relationships/slideLayout" Target="../slideLayouts/slideLayout1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4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662980139"/>
      </p:ext>
    </p:extLst>
  </p:cSld>
  <p:clrMap bg1="lt1" tx1="dk1" bg2="lt2" tx2="dk2" accent1="accent1" accent2="accent2" accent3="accent3" accent4="accent4" accent5="accent5" accent6="accent6" hlink="hlink" folHlink="folHlink"/>
  <p:sldLayoutIdLst>
    <p:sldLayoutId id="2147484017" r:id="rId1"/>
    <p:sldLayoutId id="2147484018" r:id="rId2"/>
    <p:sldLayoutId id="2147484019" r:id="rId3"/>
    <p:sldLayoutId id="2147484020" r:id="rId4"/>
    <p:sldLayoutId id="2147484021" r:id="rId5"/>
    <p:sldLayoutId id="2147484022" r:id="rId6"/>
    <p:sldLayoutId id="2147484023" r:id="rId7"/>
    <p:sldLayoutId id="2147484024" r:id="rId8"/>
    <p:sldLayoutId id="2147484025" r:id="rId9"/>
    <p:sldLayoutId id="2147484026" r:id="rId10"/>
    <p:sldLayoutId id="2147484027" r:id="rId11"/>
    <p:sldLayoutId id="2147484028" r:id="rId12"/>
    <p:sldLayoutId id="2147484029" r:id="rId13"/>
    <p:sldLayoutId id="2147484030" r:id="rId14"/>
    <p:sldLayoutId id="2147484031" r:id="rId15"/>
    <p:sldLayoutId id="2147484032" r:id="rId16"/>
    <p:sldLayoutId id="2147484033" r:id="rId17"/>
    <p:sldLayoutId id="2147484034" r:id="rId18"/>
    <p:sldLayoutId id="2147484035" r:id="rId19"/>
    <p:sldLayoutId id="2147484036" r:id="rId20"/>
    <p:sldLayoutId id="2147484037" r:id="rId21"/>
    <p:sldLayoutId id="2147484038" r:id="rId22"/>
    <p:sldLayoutId id="2147484039" r:id="rId23"/>
    <p:sldLayoutId id="2147484040" r:id="rId24"/>
    <p:sldLayoutId id="2147484041" r:id="rId25"/>
    <p:sldLayoutId id="2147484042" r:id="rId26"/>
    <p:sldLayoutId id="2147484043" r:id="rId27"/>
    <p:sldLayoutId id="2147484044" r:id="rId28"/>
    <p:sldLayoutId id="2147484045" r:id="rId29"/>
    <p:sldLayoutId id="2147484046" r:id="rId30"/>
    <p:sldLayoutId id="2147484047" r:id="rId31"/>
    <p:sldLayoutId id="2147484050" r:id="rId32"/>
    <p:sldLayoutId id="2147484051" r:id="rId33"/>
    <p:sldLayoutId id="2147484057" r:id="rId34"/>
    <p:sldLayoutId id="2147484058" r:id="rId35"/>
    <p:sldLayoutId id="2147484059" r:id="rId36"/>
    <p:sldLayoutId id="2147484063" r:id="rId37"/>
    <p:sldLayoutId id="2147484064" r:id="rId38"/>
    <p:sldLayoutId id="2147484065" r:id="rId39"/>
    <p:sldLayoutId id="2147484066" r:id="rId40"/>
    <p:sldLayoutId id="2147484067" r:id="rId41"/>
    <p:sldLayoutId id="2147484068" r:id="rId42"/>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6"/>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86969043"/>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 id="2147483872" r:id="rId22"/>
    <p:sldLayoutId id="2147483873" r:id="rId23"/>
    <p:sldLayoutId id="2147483874" r:id="rId24"/>
    <p:sldLayoutId id="2147483875" r:id="rId25"/>
    <p:sldLayoutId id="2147483876" r:id="rId26"/>
    <p:sldLayoutId id="2147483877" r:id="rId27"/>
    <p:sldLayoutId id="2147483878" r:id="rId28"/>
    <p:sldLayoutId id="2147483879" r:id="rId29"/>
    <p:sldLayoutId id="2147483880" r:id="rId30"/>
    <p:sldLayoutId id="2147483881" r:id="rId31"/>
    <p:sldLayoutId id="2147483882" r:id="rId32"/>
    <p:sldLayoutId id="2147483883" r:id="rId33"/>
    <p:sldLayoutId id="2147483884" r:id="rId3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7487412"/>
      </p:ext>
    </p:extLst>
  </p:cSld>
  <p:clrMap bg1="lt1" tx1="dk1" bg2="lt2" tx2="dk2" accent1="accent1" accent2="accent2" accent3="accent3" accent4="accent4" accent5="accent5" accent6="accent6" hlink="hlink" folHlink="folHlink"/>
  <p:sldLayoutIdLst>
    <p:sldLayoutId id="2147485518" r:id="rId1"/>
    <p:sldLayoutId id="2147485519" r:id="rId2"/>
    <p:sldLayoutId id="2147485520" r:id="rId3"/>
    <p:sldLayoutId id="2147485521" r:id="rId4"/>
    <p:sldLayoutId id="2147485522" r:id="rId5"/>
    <p:sldLayoutId id="2147485523" r:id="rId6"/>
    <p:sldLayoutId id="2147485524" r:id="rId7"/>
    <p:sldLayoutId id="2147485525" r:id="rId8"/>
    <p:sldLayoutId id="2147485526" r:id="rId9"/>
    <p:sldLayoutId id="2147485527"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6" r:id="rId35"/>
    <p:sldLayoutId id="2147483697" r:id="rId36"/>
    <p:sldLayoutId id="2147483698" r:id="rId37"/>
    <p:sldLayoutId id="2147483699" r:id="rId38"/>
    <p:sldLayoutId id="2147483700" r:id="rId39"/>
    <p:sldLayoutId id="2147483701" r:id="rId40"/>
    <p:sldLayoutId id="2147483702" r:id="rId41"/>
    <p:sldLayoutId id="2147483703" r:id="rId4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2.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39.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4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4875" y="1959483"/>
            <a:ext cx="9641860" cy="498598"/>
          </a:xfrm>
        </p:spPr>
        <p:txBody>
          <a:bodyPr/>
          <a:lstStyle/>
          <a:p>
            <a:r>
              <a:rPr lang="en-US" dirty="0">
                <a:cs typeface="Segoe UI"/>
              </a:rPr>
              <a:t>Implement Microsoft identity (Part 2)</a:t>
            </a:r>
            <a:endParaRPr lang="en-US" dirty="0">
              <a:solidFill>
                <a:schemeClr val="tx1"/>
              </a:solidFill>
            </a:endParaRPr>
          </a:p>
        </p:txBody>
      </p:sp>
      <p:sp>
        <p:nvSpPr>
          <p:cNvPr id="3" name="TextBox 2">
            <a:extLst>
              <a:ext uri="{FF2B5EF4-FFF2-40B4-BE49-F238E27FC236}">
                <a16:creationId xmlns:a16="http://schemas.microsoft.com/office/drawing/2014/main" id="{A844FFA6-9262-4C36-A78A-C4C5EF77C6FE}"/>
              </a:ext>
            </a:extLst>
          </p:cNvPr>
          <p:cNvSpPr txBox="1"/>
          <p:nvPr/>
        </p:nvSpPr>
        <p:spPr>
          <a:xfrm>
            <a:off x="904875" y="2662334"/>
            <a:ext cx="7853535" cy="1231106"/>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US" sz="2800" dirty="0"/>
              <a:t>Implement Authentication </a:t>
            </a:r>
          </a:p>
          <a:p>
            <a:pPr marL="342900" indent="-342900">
              <a:buFont typeface="Arial" panose="020B0604020202020204" pitchFamily="34" charset="0"/>
              <a:buChar char="•"/>
            </a:pPr>
            <a:r>
              <a:rPr lang="en-US" sz="2800" dirty="0"/>
              <a:t>Implement Authorization</a:t>
            </a:r>
          </a:p>
          <a:p>
            <a:pPr algn="l"/>
            <a:endParaRPr lang="en-US" sz="24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633729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AF65D-997A-4F56-85BC-DF7243FCA49A}"/>
              </a:ext>
            </a:extLst>
          </p:cNvPr>
          <p:cNvSpPr>
            <a:spLocks noGrp="1"/>
          </p:cNvSpPr>
          <p:nvPr>
            <p:ph type="title"/>
          </p:nvPr>
        </p:nvSpPr>
        <p:spPr>
          <a:xfrm>
            <a:off x="588263" y="457200"/>
            <a:ext cx="11018520" cy="553998"/>
          </a:xfrm>
        </p:spPr>
        <p:txBody>
          <a:bodyPr>
            <a:normAutofit/>
          </a:bodyPr>
          <a:lstStyle/>
          <a:p>
            <a:r>
              <a:rPr lang="en-US"/>
              <a:t>Application consent experiences</a:t>
            </a:r>
          </a:p>
        </p:txBody>
      </p:sp>
      <p:sp>
        <p:nvSpPr>
          <p:cNvPr id="5" name="Text Placeholder 4">
            <a:extLst>
              <a:ext uri="{FF2B5EF4-FFF2-40B4-BE49-F238E27FC236}">
                <a16:creationId xmlns:a16="http://schemas.microsoft.com/office/drawing/2014/main" id="{CC81407B-AD40-4C3B-BFC1-CA4E175DBE5C}"/>
              </a:ext>
            </a:extLst>
          </p:cNvPr>
          <p:cNvSpPr>
            <a:spLocks noGrp="1"/>
          </p:cNvSpPr>
          <p:nvPr>
            <p:ph type="body" sz="quarter" idx="10"/>
          </p:nvPr>
        </p:nvSpPr>
        <p:spPr>
          <a:xfrm>
            <a:off x="584200" y="1435497"/>
            <a:ext cx="6609080" cy="5135991"/>
          </a:xfrm>
        </p:spPr>
        <p:txBody>
          <a:bodyPr/>
          <a:lstStyle/>
          <a:p>
            <a:r>
              <a:rPr lang="en-US"/>
              <a:t>User consent flow</a:t>
            </a:r>
            <a:r>
              <a:rPr lang="en-US" sz="2000"/>
              <a:t> </a:t>
            </a:r>
          </a:p>
          <a:p>
            <a:pPr marL="0" indent="0">
              <a:buNone/>
            </a:pPr>
            <a:r>
              <a:rPr lang="en-US" sz="2000"/>
              <a:t>when an application developer directs users to the authorization endpoint with the intent to record consent for only the current user.</a:t>
            </a:r>
          </a:p>
          <a:p>
            <a:pPr marL="0" indent="0">
              <a:buNone/>
            </a:pPr>
            <a:endParaRPr lang="en-US" sz="2000"/>
          </a:p>
          <a:p>
            <a:r>
              <a:rPr lang="en-US"/>
              <a:t>Admin consent flow </a:t>
            </a:r>
          </a:p>
          <a:p>
            <a:pPr marL="0" indent="0">
              <a:buNone/>
            </a:pPr>
            <a:r>
              <a:rPr lang="en-US" sz="2000"/>
              <a:t>when an application developer directs users to the admin consent endpoint with the intent to record consent for the entire tenant. To ensure the admin consent flow works properly, application developers must list all permissions in the </a:t>
            </a:r>
            <a:r>
              <a:rPr lang="en-US" sz="2000" err="1"/>
              <a:t>RequiredResourceAccess</a:t>
            </a:r>
            <a:r>
              <a:rPr lang="en-US" sz="2000"/>
              <a:t> property in the application manifest.</a:t>
            </a:r>
          </a:p>
        </p:txBody>
      </p:sp>
      <p:pic>
        <p:nvPicPr>
          <p:cNvPr id="4" name="Picture 3" descr="Building blocks of the consent prompt">
            <a:extLst>
              <a:ext uri="{FF2B5EF4-FFF2-40B4-BE49-F238E27FC236}">
                <a16:creationId xmlns:a16="http://schemas.microsoft.com/office/drawing/2014/main" id="{1FC83A83-C7BE-4493-ADD5-B81CFB3C63CE}"/>
              </a:ext>
            </a:extLst>
          </p:cNvPr>
          <p:cNvPicPr>
            <a:picLocks noChangeAspect="1"/>
          </p:cNvPicPr>
          <p:nvPr/>
        </p:nvPicPr>
        <p:blipFill>
          <a:blip r:embed="rId3"/>
          <a:stretch>
            <a:fillRect/>
          </a:stretch>
        </p:blipFill>
        <p:spPr>
          <a:xfrm>
            <a:off x="7851648" y="558741"/>
            <a:ext cx="4193897" cy="6095129"/>
          </a:xfrm>
          <a:prstGeom prst="rect">
            <a:avLst/>
          </a:prstGeom>
        </p:spPr>
      </p:pic>
    </p:spTree>
    <p:extLst>
      <p:ext uri="{BB962C8B-B14F-4D97-AF65-F5344CB8AC3E}">
        <p14:creationId xmlns:p14="http://schemas.microsoft.com/office/powerpoint/2010/main" val="328239359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AF65D-997A-4F56-85BC-DF7243FCA49A}"/>
              </a:ext>
            </a:extLst>
          </p:cNvPr>
          <p:cNvSpPr>
            <a:spLocks noGrp="1"/>
          </p:cNvSpPr>
          <p:nvPr>
            <p:ph type="title"/>
          </p:nvPr>
        </p:nvSpPr>
        <p:spPr>
          <a:xfrm>
            <a:off x="588263" y="457200"/>
            <a:ext cx="11018520" cy="553998"/>
          </a:xfrm>
        </p:spPr>
        <p:txBody>
          <a:bodyPr>
            <a:normAutofit/>
          </a:bodyPr>
          <a:lstStyle/>
          <a:p>
            <a:r>
              <a:rPr lang="en-US"/>
              <a:t>Add permissions to access Web APIs</a:t>
            </a:r>
          </a:p>
        </p:txBody>
      </p:sp>
      <p:sp>
        <p:nvSpPr>
          <p:cNvPr id="5" name="Text Placeholder 4">
            <a:extLst>
              <a:ext uri="{FF2B5EF4-FFF2-40B4-BE49-F238E27FC236}">
                <a16:creationId xmlns:a16="http://schemas.microsoft.com/office/drawing/2014/main" id="{CC81407B-AD40-4C3B-BFC1-CA4E175DBE5C}"/>
              </a:ext>
            </a:extLst>
          </p:cNvPr>
          <p:cNvSpPr>
            <a:spLocks noGrp="1"/>
          </p:cNvSpPr>
          <p:nvPr>
            <p:ph type="body" sz="quarter" idx="10"/>
          </p:nvPr>
        </p:nvSpPr>
        <p:spPr>
          <a:xfrm>
            <a:off x="584200" y="1435496"/>
            <a:ext cx="5511800" cy="1465016"/>
          </a:xfrm>
        </p:spPr>
        <p:txBody>
          <a:bodyPr>
            <a:normAutofit/>
          </a:bodyPr>
          <a:lstStyle/>
          <a:p>
            <a:r>
              <a:rPr lang="en-US"/>
              <a:t>Microsoft APIs </a:t>
            </a:r>
          </a:p>
          <a:p>
            <a:r>
              <a:rPr lang="en-US"/>
              <a:t>APIs my organization uses</a:t>
            </a:r>
          </a:p>
          <a:p>
            <a:r>
              <a:rPr lang="en-US"/>
              <a:t>My APIs </a:t>
            </a:r>
          </a:p>
        </p:txBody>
      </p:sp>
      <p:pic>
        <p:nvPicPr>
          <p:cNvPr id="3" name="Picture 2" descr="Select from Microsoft APIs">
            <a:extLst>
              <a:ext uri="{FF2B5EF4-FFF2-40B4-BE49-F238E27FC236}">
                <a16:creationId xmlns:a16="http://schemas.microsoft.com/office/drawing/2014/main" id="{DAD5C550-636F-4365-AD3E-998244D0AB07}"/>
              </a:ext>
            </a:extLst>
          </p:cNvPr>
          <p:cNvPicPr>
            <a:picLocks noChangeAspect="1"/>
          </p:cNvPicPr>
          <p:nvPr/>
        </p:nvPicPr>
        <p:blipFill>
          <a:blip r:embed="rId3"/>
          <a:stretch>
            <a:fillRect/>
          </a:stretch>
        </p:blipFill>
        <p:spPr>
          <a:xfrm>
            <a:off x="3519735" y="2593298"/>
            <a:ext cx="8563820" cy="4136890"/>
          </a:xfrm>
          <a:prstGeom prst="rect">
            <a:avLst/>
          </a:prstGeom>
        </p:spPr>
      </p:pic>
    </p:spTree>
    <p:extLst>
      <p:ext uri="{BB962C8B-B14F-4D97-AF65-F5344CB8AC3E}">
        <p14:creationId xmlns:p14="http://schemas.microsoft.com/office/powerpoint/2010/main" val="188567586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a:xfrm>
            <a:off x="584200" y="176589"/>
            <a:ext cx="10515600" cy="1325563"/>
          </a:xfrm>
        </p:spPr>
        <p:txBody>
          <a:bodyPr/>
          <a:lstStyle/>
          <a:p>
            <a:r>
              <a:rPr lang="en-US"/>
              <a:t>Secure custom APIs with Microsoft identity</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199" y="1435497"/>
            <a:ext cx="11434975" cy="4145171"/>
          </a:xfrm>
        </p:spPr>
        <p:txBody>
          <a:bodyPr>
            <a:normAutofit/>
          </a:bodyPr>
          <a:lstStyle/>
          <a:p>
            <a:pPr marL="0" indent="0">
              <a:buNone/>
            </a:pPr>
            <a:r>
              <a:rPr lang="en-US"/>
              <a:t>Securing a web API with Microsoft identity that can be called by other applications involves two main tasks:</a:t>
            </a:r>
          </a:p>
          <a:p>
            <a:r>
              <a:rPr lang="en-US"/>
              <a:t>Register &amp; configure an Azure AD application</a:t>
            </a:r>
          </a:p>
          <a:p>
            <a:pPr lvl="1"/>
            <a:r>
              <a:rPr lang="en-US"/>
              <a:t>Define scopes</a:t>
            </a:r>
          </a:p>
          <a:p>
            <a:r>
              <a:rPr lang="en-US"/>
              <a:t>Code the web API project, configured to support Microsoft identity</a:t>
            </a:r>
          </a:p>
          <a:p>
            <a:pPr lvl="1"/>
            <a:r>
              <a:rPr lang="en-US"/>
              <a:t>Add support to validate the current request has the necessary scopes</a:t>
            </a:r>
          </a:p>
          <a:p>
            <a:pPr marL="0" indent="0">
              <a:buNone/>
            </a:pPr>
            <a:br>
              <a:rPr lang="en-US"/>
            </a:br>
            <a:endParaRPr lang="en-US"/>
          </a:p>
          <a:p>
            <a:pPr marL="0" indent="0">
              <a:buNone/>
            </a:pPr>
            <a:endParaRPr lang="en-US"/>
          </a:p>
        </p:txBody>
      </p:sp>
    </p:spTree>
    <p:extLst>
      <p:ext uri="{BB962C8B-B14F-4D97-AF65-F5344CB8AC3E}">
        <p14:creationId xmlns:p14="http://schemas.microsoft.com/office/powerpoint/2010/main" val="310739598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a:xfrm>
            <a:off x="584200" y="109934"/>
            <a:ext cx="10515600" cy="1325563"/>
          </a:xfrm>
        </p:spPr>
        <p:txBody>
          <a:bodyPr/>
          <a:lstStyle/>
          <a:p>
            <a:r>
              <a:rPr lang="en-US"/>
              <a:t>Call the Microsoft Graph API</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11018520" cy="5416868"/>
          </a:xfrm>
        </p:spPr>
        <p:txBody>
          <a:bodyPr/>
          <a:lstStyle/>
          <a:p>
            <a:pPr marL="0" lvl="1" indent="0">
              <a:buNone/>
            </a:pPr>
            <a:r>
              <a:rPr lang="en-US" sz="2800">
                <a:cs typeface="Segoe UI Semilight" panose="020B0402040204020203" pitchFamily="34" charset="0"/>
              </a:rPr>
              <a:t>The Microsoft Graph API provides programmatic access to Azure AD through REST API endpoints. Applications can use the Microsoft Graph API to perform create, read, update, and delete (CRUD) operations on directory data and objects. </a:t>
            </a:r>
          </a:p>
          <a:p>
            <a:pPr marL="228600" lvl="1"/>
            <a:r>
              <a:rPr lang="en-US" sz="2800">
                <a:latin typeface="Segoe UI Semilight" panose="020B0402040204020203" pitchFamily="34" charset="0"/>
                <a:cs typeface="Segoe UI Semilight" panose="020B0402040204020203" pitchFamily="34" charset="0"/>
              </a:rPr>
              <a:t>Provides the following features:</a:t>
            </a:r>
          </a:p>
          <a:p>
            <a:pPr lvl="2"/>
            <a:r>
              <a:rPr lang="en-US"/>
              <a:t>REST API endpoints.</a:t>
            </a:r>
          </a:p>
          <a:p>
            <a:pPr lvl="2"/>
            <a:r>
              <a:rPr lang="en-US"/>
              <a:t>Authentication with Azure AD.</a:t>
            </a:r>
          </a:p>
          <a:p>
            <a:pPr lvl="2"/>
            <a:r>
              <a:rPr lang="en-US"/>
              <a:t>Role-based authorization (RBAC).</a:t>
            </a:r>
          </a:p>
          <a:p>
            <a:pPr lvl="2"/>
            <a:r>
              <a:rPr lang="en-US"/>
              <a:t>Differential query.</a:t>
            </a:r>
          </a:p>
          <a:p>
            <a:pPr lvl="2"/>
            <a:r>
              <a:rPr lang="en-US"/>
              <a:t>Directory extensions.</a:t>
            </a:r>
          </a:p>
          <a:p>
            <a:pPr lvl="2"/>
            <a:r>
              <a:rPr lang="en-US"/>
              <a:t>Secured by permission scopes</a:t>
            </a:r>
          </a:p>
          <a:p>
            <a:pPr marL="228600" lvl="1"/>
            <a:r>
              <a:rPr lang="en-US" sz="2800">
                <a:latin typeface="Segoe UI Semilight" panose="020B0402040204020203" pitchFamily="34" charset="0"/>
                <a:cs typeface="Segoe UI Semilight" panose="020B0402040204020203" pitchFamily="34" charset="0"/>
              </a:rPr>
              <a:t>Enables application scenarios, such as:</a:t>
            </a:r>
          </a:p>
          <a:p>
            <a:pPr lvl="2"/>
            <a:r>
              <a:rPr lang="en-US"/>
              <a:t>Line-of-business (single tenant) application. </a:t>
            </a:r>
          </a:p>
          <a:p>
            <a:pPr lvl="2"/>
            <a:r>
              <a:rPr lang="en-US"/>
              <a:t>Software-as-a-service (multi-tenant) application.</a:t>
            </a:r>
          </a:p>
          <a:p>
            <a:pPr marL="457200" lvl="2" indent="0">
              <a:buNone/>
            </a:pPr>
            <a:endParaRPr lang="en-US">
              <a:latin typeface="+mn-lt"/>
            </a:endParaRPr>
          </a:p>
        </p:txBody>
      </p:sp>
    </p:spTree>
    <p:extLst>
      <p:ext uri="{BB962C8B-B14F-4D97-AF65-F5344CB8AC3E}">
        <p14:creationId xmlns:p14="http://schemas.microsoft.com/office/powerpoint/2010/main" val="9910508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en-US"/>
              <a:t>Demo</a:t>
            </a:r>
          </a:p>
        </p:txBody>
      </p:sp>
      <p:sp>
        <p:nvSpPr>
          <p:cNvPr id="3" name="Rectangle 2">
            <a:extLst>
              <a:ext uri="{FF2B5EF4-FFF2-40B4-BE49-F238E27FC236}">
                <a16:creationId xmlns:a16="http://schemas.microsoft.com/office/drawing/2014/main" id="{16C08444-E6F2-449B-BB1E-E74E930E7301}"/>
              </a:ext>
            </a:extLst>
          </p:cNvPr>
          <p:cNvSpPr/>
          <p:nvPr/>
        </p:nvSpPr>
        <p:spPr>
          <a:xfrm>
            <a:off x="5684362" y="2951946"/>
            <a:ext cx="5156462" cy="954107"/>
          </a:xfrm>
          <a:prstGeom prst="rect">
            <a:avLst/>
          </a:prstGeom>
        </p:spPr>
        <p:txBody>
          <a:bodyPr wrap="square">
            <a:spAutoFit/>
          </a:bodyPr>
          <a:lstStyle/>
          <a:p>
            <a:pPr defTabSz="932742">
              <a:spcBef>
                <a:spcPct val="20000"/>
              </a:spcBef>
              <a:buSzPct val="90000"/>
            </a:pPr>
            <a:r>
              <a:rPr lang="en-US" sz="2800">
                <a:gradFill>
                  <a:gsLst>
                    <a:gs pos="1250">
                      <a:schemeClr val="tx1"/>
                    </a:gs>
                    <a:gs pos="100000">
                      <a:schemeClr val="tx1"/>
                    </a:gs>
                  </a:gsLst>
                  <a:lin ang="5400000" scaled="0"/>
                </a:gradFill>
                <a:cs typeface="Segoe UI Semilight" panose="020B0402040204020203" pitchFamily="34" charset="0"/>
              </a:rPr>
              <a:t>Implementing authorization to consume an API</a:t>
            </a:r>
          </a:p>
        </p:txBody>
      </p:sp>
    </p:spTree>
    <p:extLst>
      <p:ext uri="{BB962C8B-B14F-4D97-AF65-F5344CB8AC3E}">
        <p14:creationId xmlns:p14="http://schemas.microsoft.com/office/powerpoint/2010/main" val="12913904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E4CC2-1F86-450D-BC81-977ABA07F0F4}"/>
              </a:ext>
            </a:extLst>
          </p:cNvPr>
          <p:cNvSpPr>
            <a:spLocks noGrp="1"/>
          </p:cNvSpPr>
          <p:nvPr>
            <p:ph type="title"/>
          </p:nvPr>
        </p:nvSpPr>
        <p:spPr/>
        <p:txBody>
          <a:bodyPr/>
          <a:lstStyle/>
          <a:p>
            <a:r>
              <a:rPr lang="en-US"/>
              <a:t>Implement Authentication</a:t>
            </a:r>
          </a:p>
        </p:txBody>
      </p:sp>
    </p:spTree>
    <p:extLst>
      <p:ext uri="{BB962C8B-B14F-4D97-AF65-F5344CB8AC3E}">
        <p14:creationId xmlns:p14="http://schemas.microsoft.com/office/powerpoint/2010/main" val="1302082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a:xfrm>
            <a:off x="584199" y="212725"/>
            <a:ext cx="10759303" cy="1325563"/>
          </a:xfrm>
        </p:spPr>
        <p:txBody>
          <a:bodyPr/>
          <a:lstStyle/>
          <a:p>
            <a:r>
              <a:rPr lang="en-US"/>
              <a:t>Authentication flows and application scenarios</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4268216" cy="4001095"/>
          </a:xfrm>
        </p:spPr>
        <p:txBody>
          <a:bodyPr>
            <a:normAutofit/>
          </a:bodyPr>
          <a:lstStyle/>
          <a:p>
            <a:pPr marL="0" indent="0">
              <a:buNone/>
            </a:pPr>
            <a:r>
              <a:rPr lang="en-US">
                <a:latin typeface="Segoe UI" panose="020B0502040204020203" pitchFamily="34" charset="0"/>
                <a:cs typeface="Segoe UI" panose="020B0502040204020203" pitchFamily="34" charset="0"/>
              </a:rPr>
              <a:t>Authentication categories</a:t>
            </a:r>
          </a:p>
          <a:p>
            <a:pPr lvl="1"/>
            <a:r>
              <a:rPr lang="en-US"/>
              <a:t>Protected resources vs. client applications</a:t>
            </a:r>
          </a:p>
          <a:p>
            <a:pPr lvl="1"/>
            <a:r>
              <a:rPr lang="en-US"/>
              <a:t>With users or without users</a:t>
            </a:r>
          </a:p>
          <a:p>
            <a:pPr lvl="1"/>
            <a:r>
              <a:rPr lang="en-US"/>
              <a:t>Single-page, public client, and confidential client applications</a:t>
            </a:r>
          </a:p>
          <a:p>
            <a:pPr lvl="1"/>
            <a:r>
              <a:rPr lang="en-US"/>
              <a:t>Sign-in audience</a:t>
            </a:r>
          </a:p>
          <a:p>
            <a:pPr lvl="1"/>
            <a:r>
              <a:rPr lang="en-US"/>
              <a:t>Supported OAuth 2.0 flows</a:t>
            </a:r>
          </a:p>
          <a:p>
            <a:pPr lvl="1"/>
            <a:r>
              <a:rPr lang="en-US"/>
              <a:t>Supported platforms</a:t>
            </a:r>
            <a:endParaRPr lang="en-US">
              <a:latin typeface="+mn-lt"/>
            </a:endParaRPr>
          </a:p>
        </p:txBody>
      </p:sp>
      <p:pic>
        <p:nvPicPr>
          <p:cNvPr id="4" name="Picture 3" descr="Application scenarios in Microsoft identity platform">
            <a:extLst>
              <a:ext uri="{FF2B5EF4-FFF2-40B4-BE49-F238E27FC236}">
                <a16:creationId xmlns:a16="http://schemas.microsoft.com/office/drawing/2014/main" id="{DCEEDB9A-336F-4768-B288-31F5B3AE7FF8}"/>
              </a:ext>
            </a:extLst>
          </p:cNvPr>
          <p:cNvPicPr>
            <a:picLocks noChangeAspect="1"/>
          </p:cNvPicPr>
          <p:nvPr/>
        </p:nvPicPr>
        <p:blipFill>
          <a:blip r:embed="rId3"/>
          <a:stretch>
            <a:fillRect/>
          </a:stretch>
        </p:blipFill>
        <p:spPr>
          <a:xfrm>
            <a:off x="4942948" y="1334531"/>
            <a:ext cx="6400555" cy="5113880"/>
          </a:xfrm>
          <a:prstGeom prst="rect">
            <a:avLst/>
          </a:prstGeom>
        </p:spPr>
      </p:pic>
    </p:spTree>
    <p:extLst>
      <p:ext uri="{BB962C8B-B14F-4D97-AF65-F5344CB8AC3E}">
        <p14:creationId xmlns:p14="http://schemas.microsoft.com/office/powerpoint/2010/main" val="229560071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AF65D-997A-4F56-85BC-DF7243FCA49A}"/>
              </a:ext>
            </a:extLst>
          </p:cNvPr>
          <p:cNvSpPr>
            <a:spLocks noGrp="1"/>
          </p:cNvSpPr>
          <p:nvPr>
            <p:ph type="title"/>
          </p:nvPr>
        </p:nvSpPr>
        <p:spPr>
          <a:xfrm>
            <a:off x="588263" y="457200"/>
            <a:ext cx="11018520" cy="553998"/>
          </a:xfrm>
        </p:spPr>
        <p:txBody>
          <a:bodyPr>
            <a:normAutofit/>
          </a:bodyPr>
          <a:lstStyle/>
          <a:p>
            <a:r>
              <a:rPr lang="en-US"/>
              <a:t>Microsoft Authentication Library (MSAL)</a:t>
            </a:r>
          </a:p>
        </p:txBody>
      </p:sp>
      <p:sp>
        <p:nvSpPr>
          <p:cNvPr id="3" name="Text Placeholder 2">
            <a:extLst>
              <a:ext uri="{FF2B5EF4-FFF2-40B4-BE49-F238E27FC236}">
                <a16:creationId xmlns:a16="http://schemas.microsoft.com/office/drawing/2014/main" id="{319096C8-BB9D-4D25-BD54-355C862D2046}"/>
              </a:ext>
            </a:extLst>
          </p:cNvPr>
          <p:cNvSpPr>
            <a:spLocks noGrp="1"/>
          </p:cNvSpPr>
          <p:nvPr>
            <p:ph type="body" sz="quarter" idx="10"/>
          </p:nvPr>
        </p:nvSpPr>
        <p:spPr>
          <a:xfrm>
            <a:off x="584200" y="1435497"/>
            <a:ext cx="11018520" cy="2326791"/>
          </a:xfrm>
        </p:spPr>
        <p:txBody>
          <a:bodyPr vert="horz" wrap="square" lIns="0" tIns="0" rIns="0" bIns="0" rtlCol="0" anchor="t">
            <a:spAutoFit/>
          </a:bodyPr>
          <a:lstStyle/>
          <a:p>
            <a:pPr marL="0" indent="0">
              <a:buNone/>
            </a:pPr>
            <a:r>
              <a:rPr lang="en-US">
                <a:latin typeface="Segoe UI Semilight"/>
                <a:cs typeface="Segoe UI Semilight"/>
              </a:rPr>
              <a:t>Microsoft Authentication Library (MSAL) enables developers to acquire tokens from the Microsoft identity platform endpoint in order to access secured Web APIs. </a:t>
            </a:r>
            <a:endParaRPr lang="en-US">
              <a:latin typeface="+mn-lt"/>
            </a:endParaRPr>
          </a:p>
          <a:p>
            <a:pPr lvl="1" indent="-457200"/>
            <a:r>
              <a:rPr lang="en-US" sz="2800">
                <a:latin typeface="Segoe UI Semilight"/>
                <a:cs typeface="Segoe UI Semilight"/>
              </a:rPr>
              <a:t>Application types and scenarios.</a:t>
            </a:r>
          </a:p>
          <a:p>
            <a:pPr lvl="1" indent="-457200"/>
            <a:r>
              <a:rPr lang="en-US" sz="2800">
                <a:latin typeface="Segoe UI Semilight"/>
                <a:cs typeface="Segoe UI Semilight"/>
              </a:rPr>
              <a:t>Languages and frameworks.</a:t>
            </a:r>
          </a:p>
        </p:txBody>
      </p:sp>
    </p:spTree>
    <p:extLst>
      <p:ext uri="{BB962C8B-B14F-4D97-AF65-F5344CB8AC3E}">
        <p14:creationId xmlns:p14="http://schemas.microsoft.com/office/powerpoint/2010/main" val="106005869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AF65D-997A-4F56-85BC-DF7243FCA49A}"/>
              </a:ext>
            </a:extLst>
          </p:cNvPr>
          <p:cNvSpPr>
            <a:spLocks noGrp="1"/>
          </p:cNvSpPr>
          <p:nvPr>
            <p:ph type="title"/>
          </p:nvPr>
        </p:nvSpPr>
        <p:spPr>
          <a:xfrm>
            <a:off x="588263" y="457200"/>
            <a:ext cx="11018520" cy="553998"/>
          </a:xfrm>
        </p:spPr>
        <p:txBody>
          <a:bodyPr>
            <a:normAutofit/>
          </a:bodyPr>
          <a:lstStyle/>
          <a:p>
            <a:r>
              <a:rPr lang="en-US"/>
              <a:t>Security tokens for Microsoft identities</a:t>
            </a:r>
          </a:p>
        </p:txBody>
      </p:sp>
      <p:sp>
        <p:nvSpPr>
          <p:cNvPr id="5" name="Text Placeholder 4">
            <a:extLst>
              <a:ext uri="{FF2B5EF4-FFF2-40B4-BE49-F238E27FC236}">
                <a16:creationId xmlns:a16="http://schemas.microsoft.com/office/drawing/2014/main" id="{CC81407B-AD40-4C3B-BFC1-CA4E175DBE5C}"/>
              </a:ext>
            </a:extLst>
          </p:cNvPr>
          <p:cNvSpPr>
            <a:spLocks noGrp="1"/>
          </p:cNvSpPr>
          <p:nvPr>
            <p:ph type="body" sz="quarter" idx="10"/>
          </p:nvPr>
        </p:nvSpPr>
        <p:spPr>
          <a:xfrm>
            <a:off x="584200" y="1435497"/>
            <a:ext cx="11018520" cy="2880789"/>
          </a:xfrm>
        </p:spPr>
        <p:txBody>
          <a:bodyPr/>
          <a:lstStyle/>
          <a:p>
            <a:r>
              <a:rPr lang="en-US"/>
              <a:t>ID token</a:t>
            </a:r>
          </a:p>
          <a:p>
            <a:pPr marL="0" indent="0">
              <a:buNone/>
            </a:pPr>
            <a:r>
              <a:rPr lang="en-US" sz="2000"/>
              <a:t>An ID token is a security token that allows the client to verify the identity of the user.</a:t>
            </a:r>
          </a:p>
          <a:p>
            <a:pPr marL="0" indent="0">
              <a:buNone/>
            </a:pPr>
            <a:endParaRPr lang="en-US" sz="2000"/>
          </a:p>
          <a:p>
            <a:r>
              <a:rPr lang="en-US"/>
              <a:t>Access tokens</a:t>
            </a:r>
          </a:p>
          <a:p>
            <a:pPr marL="0" indent="0">
              <a:buNone/>
            </a:pPr>
            <a:r>
              <a:rPr lang="en-US" sz="2000"/>
              <a:t>Access tokens enable clients to securely call APIs protected by Azure AD. Access tokens are sometimes referred to as “</a:t>
            </a:r>
            <a:r>
              <a:rPr lang="en-US" sz="2000" err="1"/>
              <a:t>User+App</a:t>
            </a:r>
            <a:r>
              <a:rPr lang="en-US" sz="2000"/>
              <a:t>” or "App-Only"</a:t>
            </a:r>
          </a:p>
          <a:p>
            <a:endParaRPr lang="en-US"/>
          </a:p>
        </p:txBody>
      </p:sp>
    </p:spTree>
    <p:extLst>
      <p:ext uri="{BB962C8B-B14F-4D97-AF65-F5344CB8AC3E}">
        <p14:creationId xmlns:p14="http://schemas.microsoft.com/office/powerpoint/2010/main" val="296020005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en-US"/>
              <a:t>Demo</a:t>
            </a:r>
          </a:p>
        </p:txBody>
      </p:sp>
      <p:sp>
        <p:nvSpPr>
          <p:cNvPr id="3" name="Rectangle 2">
            <a:extLst>
              <a:ext uri="{FF2B5EF4-FFF2-40B4-BE49-F238E27FC236}">
                <a16:creationId xmlns:a16="http://schemas.microsoft.com/office/drawing/2014/main" id="{16C08444-E6F2-449B-BB1E-E74E930E7301}"/>
              </a:ext>
            </a:extLst>
          </p:cNvPr>
          <p:cNvSpPr/>
          <p:nvPr/>
        </p:nvSpPr>
        <p:spPr>
          <a:xfrm>
            <a:off x="5026001" y="3150414"/>
            <a:ext cx="9143999" cy="523220"/>
          </a:xfrm>
          <a:prstGeom prst="rect">
            <a:avLst/>
          </a:prstGeom>
        </p:spPr>
        <p:txBody>
          <a:bodyPr wrap="square">
            <a:spAutoFit/>
          </a:bodyPr>
          <a:lstStyle/>
          <a:p>
            <a:pPr defTabSz="932742">
              <a:spcBef>
                <a:spcPct val="20000"/>
              </a:spcBef>
              <a:buSzPct val="90000"/>
            </a:pPr>
            <a:r>
              <a:rPr lang="en-US" sz="2800">
                <a:gradFill>
                  <a:gsLst>
                    <a:gs pos="1250">
                      <a:schemeClr val="tx1"/>
                    </a:gs>
                    <a:gs pos="100000">
                      <a:schemeClr val="tx1"/>
                    </a:gs>
                  </a:gsLst>
                  <a:lin ang="5400000" scaled="0"/>
                </a:gradFill>
                <a:cs typeface="Segoe UI Semilight" panose="020B0402040204020203" pitchFamily="34" charset="0"/>
              </a:rPr>
              <a:t>Implementing Authentication</a:t>
            </a:r>
          </a:p>
        </p:txBody>
      </p:sp>
    </p:spTree>
    <p:extLst>
      <p:ext uri="{BB962C8B-B14F-4D97-AF65-F5344CB8AC3E}">
        <p14:creationId xmlns:p14="http://schemas.microsoft.com/office/powerpoint/2010/main" val="126793001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655398-AF12-4A22-A931-8057BDC8513D}"/>
              </a:ext>
            </a:extLst>
          </p:cNvPr>
          <p:cNvSpPr>
            <a:spLocks noGrp="1"/>
          </p:cNvSpPr>
          <p:nvPr>
            <p:ph type="title"/>
          </p:nvPr>
        </p:nvSpPr>
        <p:spPr/>
        <p:txBody>
          <a:bodyPr/>
          <a:lstStyle/>
          <a:p>
            <a:r>
              <a:rPr lang="en-US"/>
              <a:t>Implement Authorization</a:t>
            </a:r>
          </a:p>
        </p:txBody>
      </p:sp>
    </p:spTree>
    <p:extLst>
      <p:ext uri="{BB962C8B-B14F-4D97-AF65-F5344CB8AC3E}">
        <p14:creationId xmlns:p14="http://schemas.microsoft.com/office/powerpoint/2010/main" val="4046977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EAFA-36BC-48F4-A834-D8F17ACC76DA}"/>
              </a:ext>
            </a:extLst>
          </p:cNvPr>
          <p:cNvSpPr>
            <a:spLocks noGrp="1"/>
          </p:cNvSpPr>
          <p:nvPr>
            <p:ph type="title"/>
          </p:nvPr>
        </p:nvSpPr>
        <p:spPr>
          <a:xfrm>
            <a:off x="588263" y="457200"/>
            <a:ext cx="11018520" cy="553998"/>
          </a:xfrm>
        </p:spPr>
        <p:txBody>
          <a:bodyPr>
            <a:normAutofit/>
          </a:bodyPr>
          <a:lstStyle/>
          <a:p>
            <a:r>
              <a:rPr lang="en-US"/>
              <a:t>Overview of authorization model</a:t>
            </a:r>
          </a:p>
        </p:txBody>
      </p:sp>
      <p:sp>
        <p:nvSpPr>
          <p:cNvPr id="5" name="Text Placeholder 4">
            <a:extLst>
              <a:ext uri="{FF2B5EF4-FFF2-40B4-BE49-F238E27FC236}">
                <a16:creationId xmlns:a16="http://schemas.microsoft.com/office/drawing/2014/main" id="{F4C1AE7E-4568-4C33-B5B3-5C2C0F9C23BB}"/>
              </a:ext>
            </a:extLst>
          </p:cNvPr>
          <p:cNvSpPr>
            <a:spLocks noGrp="1"/>
          </p:cNvSpPr>
          <p:nvPr>
            <p:ph type="body" sz="quarter" idx="10"/>
          </p:nvPr>
        </p:nvSpPr>
        <p:spPr>
          <a:xfrm>
            <a:off x="586740" y="1379208"/>
            <a:ext cx="11018520" cy="4099584"/>
          </a:xfrm>
        </p:spPr>
        <p:txBody>
          <a:bodyPr>
            <a:normAutofit lnSpcReduction="10000"/>
          </a:bodyPr>
          <a:lstStyle/>
          <a:p>
            <a:pPr marL="0" indent="0">
              <a:buNone/>
            </a:pPr>
            <a:r>
              <a:rPr lang="en-US" dirty="0"/>
              <a:t>Applications that integrate with Microsoft identity platform follow an authorization model that gives users and administrators control over how data can be accessed. </a:t>
            </a:r>
          </a:p>
          <a:p>
            <a:pPr>
              <a:lnSpc>
                <a:spcPct val="110000"/>
              </a:lnSpc>
              <a:buFont typeface="Arial" panose="020B0604020202020204" pitchFamily="34" charset="0"/>
              <a:buChar char="•"/>
            </a:pPr>
            <a:r>
              <a:rPr lang="en-US" dirty="0"/>
              <a:t>OAuth 2.0 authorization code flow</a:t>
            </a:r>
          </a:p>
          <a:p>
            <a:pPr>
              <a:buFont typeface="Arial" panose="020B0604020202020204" pitchFamily="34" charset="0"/>
              <a:buChar char="•"/>
            </a:pPr>
            <a:r>
              <a:rPr lang="en-US" dirty="0"/>
              <a:t>Scopes and permissions</a:t>
            </a:r>
          </a:p>
          <a:p>
            <a:pPr>
              <a:buFont typeface="Arial" panose="020B0604020202020204" pitchFamily="34" charset="0"/>
              <a:buChar char="•"/>
            </a:pPr>
            <a:r>
              <a:rPr lang="en-US" dirty="0"/>
              <a:t>Delegated vs. application permissions </a:t>
            </a:r>
          </a:p>
          <a:p>
            <a:pPr lvl="1"/>
            <a:r>
              <a:rPr lang="en-US" dirty="0"/>
              <a:t>Effective permissions</a:t>
            </a:r>
          </a:p>
          <a:p>
            <a:pPr>
              <a:buFont typeface="Arial" panose="020B0604020202020204" pitchFamily="34" charset="0"/>
              <a:buChar char="•"/>
            </a:pPr>
            <a:r>
              <a:rPr lang="en-US" dirty="0"/>
              <a:t>Requesting consent for an entire tenant</a:t>
            </a:r>
          </a:p>
          <a:p>
            <a:pPr>
              <a:buFont typeface="Arial" panose="020B0604020202020204" pitchFamily="34" charset="0"/>
              <a:buChar char="•"/>
            </a:pPr>
            <a:r>
              <a:rPr lang="en-US" dirty="0"/>
              <a:t>Admin-restricted permissions</a:t>
            </a:r>
          </a:p>
        </p:txBody>
      </p:sp>
    </p:spTree>
    <p:extLst>
      <p:ext uri="{BB962C8B-B14F-4D97-AF65-F5344CB8AC3E}">
        <p14:creationId xmlns:p14="http://schemas.microsoft.com/office/powerpoint/2010/main" val="350713899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p:txBody>
          <a:bodyPr/>
          <a:lstStyle/>
          <a:p>
            <a:r>
              <a:rPr lang="en-US"/>
              <a:t>Admin consent</a:t>
            </a:r>
          </a:p>
        </p:txBody>
      </p:sp>
      <p:sp>
        <p:nvSpPr>
          <p:cNvPr id="5" name="Text Placeholder 4">
            <a:extLst>
              <a:ext uri="{FF2B5EF4-FFF2-40B4-BE49-F238E27FC236}">
                <a16:creationId xmlns:a16="http://schemas.microsoft.com/office/drawing/2014/main" id="{66388101-543A-4867-BBE2-17E607482AD2}"/>
              </a:ext>
            </a:extLst>
          </p:cNvPr>
          <p:cNvSpPr>
            <a:spLocks noGrp="1"/>
          </p:cNvSpPr>
          <p:nvPr>
            <p:ph type="body" sz="quarter" idx="10"/>
          </p:nvPr>
        </p:nvSpPr>
        <p:spPr>
          <a:xfrm>
            <a:off x="584200" y="1435497"/>
            <a:ext cx="11018520" cy="4382738"/>
          </a:xfrm>
        </p:spPr>
        <p:txBody>
          <a:bodyPr/>
          <a:lstStyle/>
          <a:p>
            <a:r>
              <a:rPr lang="en-US"/>
              <a:t>Some permissions require consent from an administrator before they can be granted within a tenant. You can also use the admin consent endpoint to grant permissions to an entire tenant.</a:t>
            </a:r>
          </a:p>
          <a:p>
            <a:r>
              <a:rPr lang="en-US"/>
              <a:t>The app registration UI displays the permissions and admin consent granted to your app. It has the following sections:</a:t>
            </a:r>
          </a:p>
          <a:p>
            <a:pPr lvl="1"/>
            <a:r>
              <a:rPr lang="en-US"/>
              <a:t>Configured permissions.</a:t>
            </a:r>
          </a:p>
          <a:p>
            <a:pPr lvl="1"/>
            <a:r>
              <a:rPr lang="en-US"/>
              <a:t>Other permissions granted.</a:t>
            </a:r>
          </a:p>
          <a:p>
            <a:pPr lvl="1"/>
            <a:r>
              <a:rPr lang="en-US"/>
              <a:t>Admin consent button</a:t>
            </a:r>
          </a:p>
          <a:p>
            <a:pPr marL="228600" lvl="1"/>
            <a:r>
              <a:rPr lang="en-US" sz="2800"/>
              <a:t>Request the permissions from a directory admin.</a:t>
            </a:r>
          </a:p>
          <a:p>
            <a:pPr marL="228600" lvl="1"/>
            <a:r>
              <a:rPr lang="en-US" sz="2800"/>
              <a:t>Understanding application authorization consent. </a:t>
            </a:r>
          </a:p>
        </p:txBody>
      </p:sp>
    </p:spTree>
    <p:extLst>
      <p:ext uri="{BB962C8B-B14F-4D97-AF65-F5344CB8AC3E}">
        <p14:creationId xmlns:p14="http://schemas.microsoft.com/office/powerpoint/2010/main" val="1262791575"/>
      </p:ext>
    </p:extLst>
  </p:cSld>
  <p:clrMapOvr>
    <a:masterClrMapping/>
  </p:clrMapOvr>
  <p:transition>
    <p:fade/>
  </p:transition>
</p:sld>
</file>

<file path=ppt/theme/theme1.xml><?xml version="1.0" encoding="utf-8"?>
<a:theme xmlns:a="http://schemas.openxmlformats.org/drawingml/2006/main" name="Theme1 Baselin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heme1 Baseline" id="{109AA3EF-B71E-47F9-A71E-892901EDE286}" vid="{0BD6AB12-45D4-4F69-8C40-BDEF9C054BF4}"/>
    </a:ext>
  </a:extLst>
</a:theme>
</file>

<file path=ppt/theme/theme2.xml><?xml version="1.0" encoding="utf-8"?>
<a:theme xmlns:a="http://schemas.openxmlformats.org/drawingml/2006/main" name="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Confidential_Template.potx" id="{047CD1FD-0987-4156-A544-A9C558F6B546}" vid="{06A5ED89-57C8-4AD7-8D30-72B1E918141C}"/>
    </a:ext>
  </a:extLst>
</a:theme>
</file>

<file path=ppt/theme/theme3.xml><?xml version="1.0" encoding="utf-8"?>
<a:theme xmlns:a="http://schemas.openxmlformats.org/drawingml/2006/main" name="White Template">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5" id="{BD055CA6-169E-443C-9375-16F96A5E5348}" vid="{78346426-A43C-4280-AEC2-97A9BBDC32D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71B1F068AAB224FAE7DB4CDFA80525A" ma:contentTypeVersion="9" ma:contentTypeDescription="Create a new document." ma:contentTypeScope="" ma:versionID="9fa761bc8ed36abd1d2b739f38a621e3">
  <xsd:schema xmlns:xsd="http://www.w3.org/2001/XMLSchema" xmlns:xs="http://www.w3.org/2001/XMLSchema" xmlns:p="http://schemas.microsoft.com/office/2006/metadata/properties" xmlns:ns2="a0deddf0-f628-451c-a763-2edd5c6ccf46" xmlns:ns3="75c92904-f576-44db-8133-88c65665be3e" targetNamespace="http://schemas.microsoft.com/office/2006/metadata/properties" ma:root="true" ma:fieldsID="aebef7e93c0c63f42389b68a4de6bc8f" ns2:_="" ns3:_="">
    <xsd:import namespace="a0deddf0-f628-451c-a763-2edd5c6ccf46"/>
    <xsd:import namespace="75c92904-f576-44db-8133-88c65665be3e"/>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deddf0-f628-451c-a763-2edd5c6ccf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5c92904-f576-44db-8133-88c65665be3e"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9834AE6-E3FF-41DB-BDF6-7A43C4389D93}">
  <ds:schemaRefs>
    <ds:schemaRef ds:uri="http://purl.org/dc/elements/1.1/"/>
    <ds:schemaRef ds:uri="http://schemas.openxmlformats.org/package/2006/metadata/core-properties"/>
    <ds:schemaRef ds:uri="http://purl.org/dc/dcmitype/"/>
    <ds:schemaRef ds:uri="http://schemas.microsoft.com/office/2006/documentManagement/types"/>
    <ds:schemaRef ds:uri="http://schemas.microsoft.com/office/infopath/2007/PartnerControls"/>
    <ds:schemaRef ds:uri="75c92904-f576-44db-8133-88c65665be3e"/>
    <ds:schemaRef ds:uri="a0deddf0-f628-451c-a763-2edd5c6ccf46"/>
    <ds:schemaRef ds:uri="http://purl.org/dc/term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77EC91C0-4F75-43EC-AD30-789DDEEB05B5}"/>
</file>

<file path=customXml/itemProps3.xml><?xml version="1.0" encoding="utf-8"?>
<ds:datastoreItem xmlns:ds="http://schemas.openxmlformats.org/officeDocument/2006/customXml" ds:itemID="{9BE0CE76-D781-43DC-94A3-418C72389FC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TotalTime>
  <Words>1922</Words>
  <Application>Microsoft Office PowerPoint</Application>
  <PresentationFormat>Widescreen</PresentationFormat>
  <Paragraphs>155</Paragraphs>
  <Slides>14</Slides>
  <Notes>12</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14</vt:i4>
      </vt:variant>
    </vt:vector>
  </HeadingPairs>
  <TitlesOfParts>
    <vt:vector size="25" baseType="lpstr">
      <vt:lpstr>Arial</vt:lpstr>
      <vt:lpstr>Calibri</vt:lpstr>
      <vt:lpstr>Consolas</vt:lpstr>
      <vt:lpstr>Segoe UI</vt:lpstr>
      <vt:lpstr>Segoe UI Light</vt:lpstr>
      <vt:lpstr>Segoe UI Semibold</vt:lpstr>
      <vt:lpstr>Segoe UI Semilight</vt:lpstr>
      <vt:lpstr>Wingdings</vt:lpstr>
      <vt:lpstr>Theme1 Baseline</vt:lpstr>
      <vt:lpstr>9-51052_Microsoft_Ready_Template_Light</vt:lpstr>
      <vt:lpstr>White Template</vt:lpstr>
      <vt:lpstr>Implement Microsoft identity (Part 2)</vt:lpstr>
      <vt:lpstr>Implement Authentication</vt:lpstr>
      <vt:lpstr>Authentication flows and application scenarios</vt:lpstr>
      <vt:lpstr>Microsoft Authentication Library (MSAL)</vt:lpstr>
      <vt:lpstr>Security tokens for Microsoft identities</vt:lpstr>
      <vt:lpstr>Demo</vt:lpstr>
      <vt:lpstr>Implement Authorization</vt:lpstr>
      <vt:lpstr>Overview of authorization model</vt:lpstr>
      <vt:lpstr>Admin consent</vt:lpstr>
      <vt:lpstr>Application consent experiences</vt:lpstr>
      <vt:lpstr>Add permissions to access Web APIs</vt:lpstr>
      <vt:lpstr>Secure custom APIs with Microsoft identity</vt:lpstr>
      <vt:lpstr>Call the Microsoft Graph API</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 Microsoft identity (Part 2)</dc:title>
  <dc:creator>Julie Descamp (CLEARWATER GROUP LLC)</dc:creator>
  <cp:lastModifiedBy>Julie Descamp</cp:lastModifiedBy>
  <cp:revision>1</cp:revision>
  <dcterms:created xsi:type="dcterms:W3CDTF">2020-07-22T18:25:35Z</dcterms:created>
  <dcterms:modified xsi:type="dcterms:W3CDTF">2020-08-18T18:47:20Z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0x010100B71B1F068AAB224FAE7DB4CDFA80525A</vt:lpwstr>
  </property>
</Properties>
</file>

<file path=docProps/thumbnail.jpeg>
</file>